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70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041"/>
    <a:srgbClr val="172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7222" autoAdjust="0"/>
  </p:normalViewPr>
  <p:slideViewPr>
    <p:cSldViewPr snapToGrid="0">
      <p:cViewPr varScale="1">
        <p:scale>
          <a:sx n="55" d="100"/>
          <a:sy n="55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89CAB-B2D0-444C-B4D6-43461385BB54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8DDDB-D05E-4C56-B2D5-F5D117F9E5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63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Objetivo : Estimular a EMPATIA </a:t>
            </a:r>
            <a:br>
              <a:rPr lang="pt-BR" dirty="0"/>
            </a:br>
            <a:r>
              <a:rPr lang="pt-BR" dirty="0"/>
              <a:t>                 Provocar o aluno a enxergar, ouvir , viver um pouco como o próximo para que possa SE COLOCAR NO LUGAR DO OUTRO com mais propriedade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67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é se colocar no lugar do outro 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09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uma pesquisa da Universidade Estadual de Michigan, nos Estados Unidos, o Brasil não é dos países mais empáticos do mundo. Sim, somos conhecidos pela alegria e pela hospitalidade, mas quando falamos em se colocar no lugar do outro e tentar entender o que ele sente, ainda estamos muito longe do ideal. O estudo analisou respostas de um questionário aplicado em 61 países, com 104 mil pessoas, que tentava medir compaixão e empatia em situações hipotéticas. O Brasil ficou em 51º na lista, atrás de países como o Equador, Arábia Saudita, Peru, Dinamarca e Emirados Árabes, por exemplo. Mas o problema do egocentrismo e da falta de amor ao próximo não é exclusivo dos brasileiros. É uma preocupação mundial.</a:t>
            </a:r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 : </a:t>
            </a:r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http://www.diariodepernambuco.com.br/app/noticia/ciencia-e-saude/2017/01/04/internas_cienciaesaude,682928/empatia-o-sentimento-que-pode-mudar-a-sociedade.shtml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93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gastar um segundo imaginando como o outro se sente, de onde vem, em qual contexto foi criado, ao que foi exposto, sem se lembrar que cada um tem sua história e sem tentar entender como é estar na pele do outro, surgem os crimes de ódio, as discussões acaloradas nas redes sociais, o fim de amizades de uma vida toda. É preciso ter empatia para aprender que não existe verdade absoluta, que tudo depende do ponto de vista.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31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Atitudes para desenvolver e treinar empatia</a:t>
            </a:r>
            <a:endParaRPr lang="pt-BR" sz="1200" b="0" i="0" u="none" strike="noStrike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- Compreenda sentimentos e emoções dos que o cercam: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- Antes de julgar e criticar, coloque-se no lugar do outro, buscando entender os motivos de tais ações. Se alguém age com agressividade, por exemplo, talvez seja uma forma de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defesa de quem já foi agredido e ferido no passado.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Concentre-se nas pessoas e aprenda a ouvir: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Uma grande qualidade das pessoas empáticas é sua capacidade de ouvir. E isso é facilmente perceptível, já que esses indivíduos normalmente ouvem mais do que falam e, quando falam, baseiam-se não só no que ouviram, mas também em outras percepções sensoriais.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Trate os outros como você gostaria de ser tratado: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Eis um dos princípios básicos da empatia: se você espera respeito, trate os outros com respeito. Se você deseja ser tratado com igualdade, não faça você mesmo distinções.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Imagine o que você faria no lugar do outro: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 a outra pessoa estiver agindo de uma maneira incompreensível ou se você discute com alguém que tem atitudes e pontos de vista completamente diferentes dos seus, em vez de encarar esse outro como um rival, rotulando-o com os mais diversos títulos, que tal imaginar como você reagiria no lugar dele?</a:t>
            </a:r>
          </a:p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08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- Compreenda sentimentos e emoções dos que o cercam: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- Antes de julgar e criticar, coloque-se no lugar do outro, buscando entender os motivos de tais ações. Se alguém age com agressividade, por exemplo, talvez seja uma forma de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defesa de quem já foi agredido e ferido no passado.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92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Concentre-se nas pessoas e aprenda a ouvir: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Uma grande qualidade das pessoas empáticas é sua capacidade de ouvir. E isso é facilmente perceptível, já que esses indivíduos normalmente ouvem mais do que falam e, quando falam, baseiam-se não só no que ouviram, mas também em outras percepções sensoriais.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06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Trate os outros como você gostaria de ser tratado:</a:t>
            </a:r>
          </a:p>
          <a:p>
            <a:b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Eis um dos princípios básicos da empatia: se você espera respeito, trate os outros com respeito. Se você deseja ser tratado com igualdade, não faça você mesmo distinções.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9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 a outra pessoa estiver agindo de uma maneira incompreensível ou se você discute com alguém que tem atitudes e pontos de vista completamente diferentes dos seus, em vez de encarar esse outro como um rival, rotulando-o com os mais diversos títulos, que tal imaginar como você reagiria no lugar dele?</a:t>
            </a:r>
          </a:p>
          <a:p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8DDDB-D05E-4C56-B2D5-F5D117F9E57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44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DDA50-1019-4090-AB51-81708B711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74A842-A26E-4935-9446-EDC7CB101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6C226B-8F28-42CD-A71A-E07BD41E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B94EEE-6B98-4612-A5C7-B03F6850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F6B914-704D-416F-B65A-146A439E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31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92095-C74B-4C56-89E0-3BBD256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CC3993-9E0B-46F4-8DDB-9A4206B7B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C0E808-D92E-42B9-B5C8-57AFAF91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9B96E0-4232-4164-854A-4D79EE03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A28F0F-0EC8-436D-B0C8-51855BFA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0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E79A29-CD3E-4C96-AD7A-3901C467B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D81572-B9DF-4BEA-92E7-63C537E53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2704B8-C6EB-487C-8FC3-90B1D3B4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8239CB-525A-48D6-A191-7F1608A1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13C56A-A877-401F-89F2-A015D89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00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BD19-6C9D-4A4C-8218-09CB5E91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A2A09E-A42A-4ACC-8154-603470E8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070A9E-1D59-498B-BF54-9741C0CC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ACEBF9-81A4-4B4F-B289-74055D03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DFB770-2C57-401F-B22F-814855AA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2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F59D4-FAE6-4544-B6FB-DA6239F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7A702A-78D8-4503-B4E4-BC20FE6A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86B323-20F6-447A-B84D-930C96D4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F45A0C-CFF8-4F1A-8A45-4F1E4C76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1F9917-4701-435C-A2A6-C237D29C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6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3BD28-D580-423F-9FC3-AF236EC6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A45FC9-9C36-4EAE-8980-09CEDA25F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44997B-72E7-4285-A904-EBE8D787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0CCFC2-C9FB-4C7C-A49A-B4499FB6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241FA6-D250-42BD-B832-997C14BE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58CDDA-6846-4DB4-8D93-AEA29241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09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07A8E-B650-4F94-B027-D101955D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D1C5BA-000C-414F-88AD-9EC4E529B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BCF042-1782-4AE5-8E73-24379AD31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3404A7-535B-4019-8E96-04558B4C3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11458C4-1568-4F5E-86AD-76A02C844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15E1CB-8228-4E8D-B218-8BF2434E4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074FAD9-68D3-4DF9-81E5-D662A73B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1B74DE4-4F45-4204-8876-4ED0107E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83F05-7268-4D17-9E4C-C4D14495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3F5EDD-9983-4809-880D-90E46720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5C917F-30B9-4ECE-92B2-29D2B472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B60E8FA-3479-4995-905A-F28E9788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64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1D2B74D-7DDD-4801-B23C-47DBEE5E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D555AE-1250-47F8-958E-2071D1BF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84B1BC-BF32-4724-AAE8-3B0DCE08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81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3DAD6-6B4B-406A-B54C-CA088DC2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6ABB93-98E1-4EE1-93B4-E3ADBC4CF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1B0027-F194-466E-B73C-C49661C9F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E360AD-65CB-411C-BD2B-A1446B5F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F457DC-E6EC-4E1E-996B-A3A40C58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66340E-8809-4C61-812F-56F0929C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60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69F97-E360-402E-9297-7E15311B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9914B0-D0BF-4C2B-B50E-10D6ABCBE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58A156-1EEA-48B2-A449-3B35F2584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7D99F7-BB75-4042-B45E-ACCD0383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730392-71AB-402C-88EB-F0E2C7A3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4D23FD-8B3A-4EFD-8C9E-2FFCFEFF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84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FD6532-919C-4D30-A5F9-AA8CEA74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85034C-0665-4B58-BC5F-4AA9B64CD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F12E15-F20C-452D-9346-C2238123C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88A1-1F07-4B39-AD0A-F3B73271C09E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240EF-BDBB-4149-B03B-6EB56C3DF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808D15-106C-44F1-92C0-4989C3F65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5C8A-8AB9-4FFE-A69B-68CC0E2F0E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0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is/53/4,5+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4424C-B41D-4694-94CD-B9CA58447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AB1980-2451-49FA-B4FC-26078CDC9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615" y="5486401"/>
            <a:ext cx="5216769" cy="869722"/>
          </a:xfrm>
        </p:spPr>
        <p:txBody>
          <a:bodyPr>
            <a:normAutofit fontScale="92500" lnSpcReduction="10000"/>
          </a:bodyPr>
          <a:lstStyle/>
          <a:p>
            <a:r>
              <a:rPr lang="pt-BR" sz="2800" b="1" dirty="0">
                <a:highlight>
                  <a:srgbClr val="00FFFF"/>
                </a:highlight>
                <a:latin typeface="Heroes Assemble 3D" pitchFamily="2" charset="0"/>
              </a:rPr>
              <a:t>PASTORAL ESTUDANTIL - APV</a:t>
            </a:r>
          </a:p>
          <a:p>
            <a:r>
              <a:rPr lang="pt-BR" sz="2800" b="1" dirty="0" err="1">
                <a:highlight>
                  <a:srgbClr val="00FFFF"/>
                </a:highlight>
                <a:latin typeface="Heroes Assemble 3D" pitchFamily="2" charset="0"/>
              </a:rPr>
              <a:t>Pr</a:t>
            </a:r>
            <a:r>
              <a:rPr lang="pt-BR" sz="2800" b="1" dirty="0">
                <a:highlight>
                  <a:srgbClr val="00FFFF"/>
                </a:highlight>
                <a:latin typeface="Heroes Assemble 3D" pitchFamily="2" charset="0"/>
              </a:rPr>
              <a:t> Mariano Brum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B7FB62-797F-4369-8E7F-1B57A1E6B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895475"/>
            <a:ext cx="476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9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9E00C-692B-44A8-BDFD-33FE0950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6" y="1627909"/>
            <a:ext cx="4529281" cy="360218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Trate</a:t>
            </a:r>
            <a:r>
              <a:rPr lang="en-US" sz="6000" b="1" dirty="0">
                <a:highlight>
                  <a:srgbClr val="00FFFF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os</a:t>
            </a:r>
            <a:r>
              <a:rPr lang="en-US" sz="6000" b="1" dirty="0">
                <a:highlight>
                  <a:srgbClr val="00FFFF"/>
                </a:highlight>
                <a:latin typeface="Agency FB" panose="020B0503020202020204" pitchFamily="34" charset="0"/>
              </a:rPr>
              <a:t> outros </a:t>
            </a:r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como</a:t>
            </a:r>
            <a:r>
              <a:rPr lang="en-US" sz="6000" b="1" dirty="0">
                <a:highlight>
                  <a:srgbClr val="00FFFF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você</a:t>
            </a:r>
            <a:r>
              <a:rPr lang="en-US" sz="6000" b="1" dirty="0">
                <a:highlight>
                  <a:srgbClr val="00FFFF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gostaria</a:t>
            </a:r>
            <a:r>
              <a:rPr lang="en-US" sz="6000" b="1" dirty="0">
                <a:highlight>
                  <a:srgbClr val="00FFFF"/>
                </a:highlight>
                <a:latin typeface="Agency FB" panose="020B0503020202020204" pitchFamily="34" charset="0"/>
              </a:rPr>
              <a:t> de ser </a:t>
            </a:r>
            <a:r>
              <a:rPr lang="en-US" sz="6000" b="1" dirty="0" err="1">
                <a:highlight>
                  <a:srgbClr val="00FFFF"/>
                </a:highlight>
                <a:latin typeface="Agency FB" panose="020B0503020202020204" pitchFamily="34" charset="0"/>
              </a:rPr>
              <a:t>tratado</a:t>
            </a:r>
            <a:br>
              <a:rPr lang="en-US" sz="4800" b="1" dirty="0"/>
            </a:br>
            <a:endParaRPr lang="en-US" sz="4800" b="1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6B35A08-3FD7-47D6-9198-60A78FAB6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39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C61908C-F56E-48F5-B073-70DA000D8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47" y="-215996"/>
            <a:ext cx="12036904" cy="707399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8BE7E3-0EC2-40E3-8730-B09B7947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609600"/>
            <a:ext cx="4680857" cy="398938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600" dirty="0">
                <a:highlight>
                  <a:srgbClr val="FFFF00"/>
                </a:highlight>
                <a:latin typeface="Heroes Assemble Academy" pitchFamily="2" charset="0"/>
              </a:rPr>
              <a:t>Imagine o que você faria no lugar do outro</a:t>
            </a:r>
            <a:br>
              <a:rPr lang="pt-BR" sz="6600" dirty="0">
                <a:highlight>
                  <a:srgbClr val="FFFF00"/>
                </a:highlight>
              </a:rPr>
            </a:br>
            <a:endParaRPr lang="pt-BR" sz="6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9354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Uma imagem contendo ao ar livre, rua, amarelo, noite&#10;&#10;Descrição gerada automaticamente">
            <a:extLst>
              <a:ext uri="{FF2B5EF4-FFF2-40B4-BE49-F238E27FC236}">
                <a16:creationId xmlns:a16="http://schemas.microsoft.com/office/drawing/2014/main" id="{989A5390-C2E0-45E1-84A3-8865F2BB9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5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1AA0844-2A8E-4831-B0CD-4A08FC71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" y="2887164"/>
            <a:ext cx="11658600" cy="38238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Certamente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ele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tomou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sobre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si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as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nossas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enfermidades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e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sobre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si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levou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as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nossas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doenças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,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contudo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nós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o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consideramos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castigado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por Deus, por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ele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atingido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e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afligido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. Mas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ele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foi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transpassado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por causa das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nossas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transgressoes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,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foi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esmagado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por causa de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nossas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iniiquidades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; o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castigo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que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nos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trouxe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paz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estava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sobre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ele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, e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pelas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suas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feridas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fomos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gency FB" panose="020B0503020202020204" pitchFamily="34" charset="0"/>
              </a:rPr>
              <a:t>curados</a:t>
            </a: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  <a:t>.</a:t>
            </a:r>
            <a:b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en-US" sz="3200" b="1" dirty="0">
                <a:highlight>
                  <a:srgbClr val="FFFF00"/>
                </a:highlight>
                <a:latin typeface="Agency FB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Isaias 53:4,5</a:t>
            </a:r>
            <a:endParaRPr lang="en-US" sz="3200" b="1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F2AEB1B-43E2-4071-9389-8CBA03B84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22" y="146981"/>
            <a:ext cx="3009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A79C0-27E1-41DC-84C8-0A58AF12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O Poder da Empatia">
            <a:hlinkClick r:id="" action="ppaction://media"/>
            <a:extLst>
              <a:ext uri="{FF2B5EF4-FFF2-40B4-BE49-F238E27FC236}">
                <a16:creationId xmlns:a16="http://schemas.microsoft.com/office/drawing/2014/main" id="{0444B76B-0748-4E3E-983B-0E953C5E62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178667"/>
            <a:ext cx="11557000" cy="6500665"/>
          </a:xfrm>
        </p:spPr>
      </p:pic>
    </p:spTree>
    <p:extLst>
      <p:ext uri="{BB962C8B-B14F-4D97-AF65-F5344CB8AC3E}">
        <p14:creationId xmlns:p14="http://schemas.microsoft.com/office/powerpoint/2010/main" val="30616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434FD-95A3-4FCB-85C6-68C15F0E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3324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6600" dirty="0">
                <a:highlight>
                  <a:srgbClr val="FFFF00"/>
                </a:highlight>
                <a:latin typeface="Heroes Assemble Academy" pitchFamily="2" charset="0"/>
              </a:rPr>
              <a:t>“Felizes” sim, empáticos nem tanto....</a:t>
            </a:r>
            <a:endParaRPr lang="pt-BR" dirty="0">
              <a:highlight>
                <a:srgbClr val="FFFF00"/>
              </a:highlight>
              <a:latin typeface="Heroes Assemble Academy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862F68-22EB-4CD7-8CA3-2DC7CC3F9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764" y="1939812"/>
            <a:ext cx="8670471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>
                <a:highlight>
                  <a:srgbClr val="00FF00"/>
                </a:highlight>
              </a:rPr>
              <a:t>O Brasil não é dos países mais empáticos do mundo. </a:t>
            </a:r>
          </a:p>
          <a:p>
            <a:pPr marL="0" indent="0" algn="ctr">
              <a:buNone/>
            </a:pPr>
            <a:r>
              <a:rPr lang="pt-BR" dirty="0">
                <a:highlight>
                  <a:srgbClr val="00FF00"/>
                </a:highlight>
              </a:rPr>
              <a:t>Sim, somos conhecidos pela alegria e pela hospitalidade, mas quando falamos em se colocar no lugar do outro e tentar entender o que ele sente, ainda estamos muito longe do ideal. </a:t>
            </a:r>
          </a:p>
          <a:p>
            <a:pPr marL="0" indent="0" algn="ctr">
              <a:buNone/>
            </a:pPr>
            <a:r>
              <a:rPr lang="pt-BR" dirty="0">
                <a:highlight>
                  <a:srgbClr val="00FF00"/>
                </a:highlight>
              </a:rPr>
              <a:t>Um estudo de uma Universidade dos EUA analisou respostas de um questionário aplicado em 61 países, com 104 mil pessoas, que tentava medir compaixão e empatia em situações hipotéticas. O Brasil ficou em 51º na lista, atrás de países como o Equador, Arábia Saudita, Peru, Dinamarca e Emirados Árabes, por exemplo.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58BF8D-1B7E-44D2-9CEA-F14EAE94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127454"/>
            <a:ext cx="2015232" cy="261506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7EE9686-2B4A-474D-A76A-CD1DFB37A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20" y="4340787"/>
            <a:ext cx="2642509" cy="25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3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44BCB-1CC5-466C-90E1-854594F6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CE61B8-B25E-422E-84E6-7F2FC2F53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60937"/>
            <a:ext cx="12192000" cy="1897063"/>
          </a:xfrm>
        </p:spPr>
        <p:txBody>
          <a:bodyPr>
            <a:normAutofit fontScale="92500" lnSpcReduction="20000"/>
          </a:bodyPr>
          <a:lstStyle/>
          <a:p>
            <a:endParaRPr lang="pt-BR" dirty="0">
              <a:latin typeface="Avengeance Heroic Avenger" pitchFamily="2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/>
                </a:solidFill>
                <a:highlight>
                  <a:srgbClr val="FF0000"/>
                </a:highlight>
                <a:latin typeface="Heroes Assemble Condensed" pitchFamily="2" charset="0"/>
                <a:cs typeface="Aparajita" panose="020B0502040204020203" pitchFamily="18" charset="0"/>
              </a:rPr>
              <a:t>A  empatia  é a habilidade de se colocar no lugar do outro. </a:t>
            </a:r>
          </a:p>
          <a:p>
            <a:pPr marL="0" indent="0" algn="ctr">
              <a:buNone/>
            </a:pPr>
            <a:r>
              <a:rPr lang="pt-BR" sz="4000" dirty="0">
                <a:solidFill>
                  <a:schemeClr val="bg1"/>
                </a:solidFill>
                <a:highlight>
                  <a:srgbClr val="FF0000"/>
                </a:highlight>
                <a:latin typeface="Heroes Assemble Condensed" pitchFamily="2" charset="0"/>
                <a:cs typeface="Aparajita" panose="020B0502040204020203" pitchFamily="18" charset="0"/>
              </a:rPr>
              <a:t>é  uma característica que pode, sim, ser aprendida ou, pelo menos, treinada. 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0F866A-078A-4943-AD62-BC992771C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25" y="365125"/>
            <a:ext cx="8489950" cy="489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EDA55B-86D0-4893-99C1-A93095372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" y="-439057"/>
            <a:ext cx="12023271" cy="8015514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4F3FE3-A2D7-4EDC-9C42-1B47FA34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96" y="242596"/>
            <a:ext cx="108064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b="1" dirty="0">
                <a:highlight>
                  <a:srgbClr val="FFFF00"/>
                </a:highlight>
                <a:latin typeface="Heroes Assemble Academy" pitchFamily="2" charset="0"/>
              </a:rPr>
              <a:t>Como você enxerga a dor do outro ?</a:t>
            </a:r>
          </a:p>
        </p:txBody>
      </p:sp>
    </p:spTree>
    <p:extLst>
      <p:ext uri="{BB962C8B-B14F-4D97-AF65-F5344CB8AC3E}">
        <p14:creationId xmlns:p14="http://schemas.microsoft.com/office/powerpoint/2010/main" val="129401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75F74-71C1-45D7-BF8A-2B0262D4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5F1BBC-5C7E-4905-BD13-01C3379F4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3E954893-79A8-453D-9E44-3D9F35508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11197"/>
          <a:stretch/>
        </p:blipFill>
        <p:spPr>
          <a:xfrm>
            <a:off x="-221653" y="-484899"/>
            <a:ext cx="12191980" cy="685799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57A15EA-71F4-4F81-AE7E-BDCA1E466F9A}"/>
              </a:ext>
            </a:extLst>
          </p:cNvPr>
          <p:cNvSpPr txBox="1">
            <a:spLocks/>
          </p:cNvSpPr>
          <p:nvPr/>
        </p:nvSpPr>
        <p:spPr>
          <a:xfrm>
            <a:off x="-123095" y="797227"/>
            <a:ext cx="6242538" cy="498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highlight>
                  <a:srgbClr val="FF00FF"/>
                </a:highlight>
                <a:latin typeface="Agency FB" panose="020B0503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Sem empatia, sobra intolerância, bullying, violência e dor </a:t>
            </a:r>
            <a:r>
              <a:rPr lang="pt-BR" sz="4800" b="1" dirty="0">
                <a:latin typeface="Heroes Assemble Condensed" pitchFamily="2" charset="0"/>
              </a:rPr>
              <a:t>. </a:t>
            </a:r>
            <a:br>
              <a:rPr lang="pt-BR" sz="4800" b="1" dirty="0">
                <a:latin typeface="Heroes Assemble Condensed" pitchFamily="2" charset="0"/>
              </a:rPr>
            </a:b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Heroes Assemble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8">
            <a:extLst>
              <a:ext uri="{FF2B5EF4-FFF2-40B4-BE49-F238E27FC236}">
                <a16:creationId xmlns:a16="http://schemas.microsoft.com/office/drawing/2014/main" id="{5BBACCC4-B931-4E2D-B8E5-910462DE3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1" y="736097"/>
            <a:ext cx="9680010" cy="3872004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C9585A-595B-46B8-9335-F889C993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0" y="5417033"/>
            <a:ext cx="9862891" cy="119726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Atitudes</a:t>
            </a:r>
            <a:r>
              <a:rPr lang="en-US" sz="4800" b="1" kern="1200" dirty="0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 para </a:t>
            </a:r>
            <a:r>
              <a:rPr lang="en-US" sz="4800" b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desenvolver</a:t>
            </a:r>
            <a:r>
              <a:rPr lang="en-US" sz="4800" b="1" kern="1200" dirty="0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 e </a:t>
            </a:r>
            <a:r>
              <a:rPr lang="en-US" sz="4800" b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treinar</a:t>
            </a:r>
            <a:r>
              <a:rPr lang="en-US" sz="4800" b="1" kern="1200" dirty="0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 </a:t>
            </a:r>
            <a:r>
              <a:rPr lang="en-US" sz="4800" b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empatia</a:t>
            </a:r>
            <a:r>
              <a:rPr lang="en-US" sz="4800" b="1" kern="1200" dirty="0">
                <a:solidFill>
                  <a:srgbClr val="000000"/>
                </a:solidFill>
                <a:highlight>
                  <a:srgbClr val="FFFF00"/>
                </a:highlight>
                <a:latin typeface="Heroes Assemble 3D" pitchFamily="2" charset="0"/>
              </a:rPr>
              <a:t>.</a:t>
            </a:r>
            <a:endParaRPr lang="en-US" sz="4800" kern="1200" dirty="0">
              <a:solidFill>
                <a:srgbClr val="000000"/>
              </a:solidFill>
              <a:highlight>
                <a:srgbClr val="FFFF00"/>
              </a:highlight>
              <a:latin typeface="Heroes Assemble 3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7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DE9CECE-B4FE-42A0-B8E0-139395788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3865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D69E61-818A-4FAD-A54B-B335D2BB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5864"/>
            <a:ext cx="5140037" cy="487217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Compreenda</a:t>
            </a:r>
            <a:r>
              <a:rPr lang="en-US" sz="6000" b="1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sentimentos</a:t>
            </a:r>
            <a:r>
              <a:rPr lang="en-US" sz="6000" b="1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e </a:t>
            </a:r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emoções</a:t>
            </a:r>
            <a:r>
              <a:rPr lang="en-US" sz="6000" b="1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daqueles</a:t>
            </a:r>
            <a:r>
              <a:rPr lang="en-US" sz="6000" b="1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que </a:t>
            </a:r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te</a:t>
            </a:r>
            <a:r>
              <a:rPr lang="en-US" sz="6000" b="1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cercam</a:t>
            </a:r>
            <a:r>
              <a:rPr lang="en-US" sz="6000" dirty="0">
                <a:solidFill>
                  <a:srgbClr val="262626"/>
                </a:solidFill>
                <a:highlight>
                  <a:srgbClr val="00FF00"/>
                </a:highlight>
                <a:latin typeface="Agency FB" panose="020B0503020202020204" pitchFamily="34" charset="0"/>
              </a:rPr>
              <a:t> </a:t>
            </a:r>
            <a:br>
              <a:rPr lang="en-US" sz="2200" dirty="0">
                <a:solidFill>
                  <a:srgbClr val="262626"/>
                </a:solidFill>
                <a:highlight>
                  <a:srgbClr val="FFFF00"/>
                </a:highlight>
              </a:rPr>
            </a:br>
            <a:endParaRPr lang="en-US" sz="2200" dirty="0">
              <a:solidFill>
                <a:srgbClr val="26262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734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1CC85B4-9B91-43C4-A2B8-4D0094898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833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D0B22D-B3C0-437D-BCBE-53B8E6E8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5084619"/>
            <a:ext cx="11180618" cy="1514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Concentre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-se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nas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pessoas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 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aprenda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 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gency FB" panose="020B0503020202020204" pitchFamily="34" charset="0"/>
              </a:rPr>
              <a:t>ouvir</a:t>
            </a:r>
            <a:b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278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1054</Words>
  <Application>Microsoft Office PowerPoint</Application>
  <PresentationFormat>Widescreen</PresentationFormat>
  <Paragraphs>60</Paragraphs>
  <Slides>12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1" baseType="lpstr">
      <vt:lpstr>Agency FB</vt:lpstr>
      <vt:lpstr>Arial</vt:lpstr>
      <vt:lpstr>Avengeance Heroic Avenger</vt:lpstr>
      <vt:lpstr>Calibri</vt:lpstr>
      <vt:lpstr>Calibri Light</vt:lpstr>
      <vt:lpstr>Heroes Assemble 3D</vt:lpstr>
      <vt:lpstr>Heroes Assemble Academy</vt:lpstr>
      <vt:lpstr>Heroes Assemble Condensed</vt:lpstr>
      <vt:lpstr>Tema do Office</vt:lpstr>
      <vt:lpstr>Apresentação do PowerPoint</vt:lpstr>
      <vt:lpstr>Apresentação do PowerPoint</vt:lpstr>
      <vt:lpstr>“Felizes” sim, empáticos nem tanto....</vt:lpstr>
      <vt:lpstr>Apresentação do PowerPoint</vt:lpstr>
      <vt:lpstr>Como você enxerga a dor do outro ?</vt:lpstr>
      <vt:lpstr>Apresentação do PowerPoint</vt:lpstr>
      <vt:lpstr>Atitudes para desenvolver e treinar empatia.</vt:lpstr>
      <vt:lpstr>Compreenda sentimentos e emoções daqueles que te cercam  </vt:lpstr>
      <vt:lpstr> Concentre-se nas pessoas e aprenda a ouvir </vt:lpstr>
      <vt:lpstr>Trate os outros como você gostaria de ser tratado </vt:lpstr>
      <vt:lpstr>Imagine o que você faria no lugar do outro </vt:lpstr>
      <vt:lpstr>Certamente ele tomou sobre si as nossas enfermidades e sobre si levou as nossas doenças, contudo nós o consideramos castigado por Deus, por ele atingido e afligido. Mas ele foi transpassado por causa das nossas transgressoes, foi esmagado por causa de nossas iniiquidades; o castigo que nos trouxe paz estava sobre ele, e pelas suas feridas fomos curados. Isaias 53:4,5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Mariano Alves</dc:creator>
  <cp:lastModifiedBy>Mariano Alves</cp:lastModifiedBy>
  <cp:revision>2</cp:revision>
  <dcterms:created xsi:type="dcterms:W3CDTF">2020-01-06T18:13:22Z</dcterms:created>
  <dcterms:modified xsi:type="dcterms:W3CDTF">2020-03-12T11:46:14Z</dcterms:modified>
</cp:coreProperties>
</file>