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4" r:id="rId2"/>
    <p:sldId id="278" r:id="rId3"/>
    <p:sldId id="283" r:id="rId4"/>
    <p:sldId id="260" r:id="rId5"/>
    <p:sldId id="259" r:id="rId6"/>
    <p:sldId id="262" r:id="rId7"/>
    <p:sldId id="266" r:id="rId8"/>
    <p:sldId id="263" r:id="rId9"/>
    <p:sldId id="261" r:id="rId10"/>
    <p:sldId id="281" r:id="rId11"/>
    <p:sldId id="265" r:id="rId12"/>
    <p:sldId id="267" r:id="rId13"/>
    <p:sldId id="264" r:id="rId14"/>
    <p:sldId id="269" r:id="rId15"/>
    <p:sldId id="270" r:id="rId16"/>
    <p:sldId id="271" r:id="rId17"/>
    <p:sldId id="272" r:id="rId18"/>
    <p:sldId id="268" r:id="rId19"/>
    <p:sldId id="282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6" autoAdjust="0"/>
    <p:restoredTop sz="71275" autoAdjust="0"/>
  </p:normalViewPr>
  <p:slideViewPr>
    <p:cSldViewPr snapToGrid="0">
      <p:cViewPr varScale="1">
        <p:scale>
          <a:sx n="53" d="100"/>
          <a:sy n="53" d="100"/>
        </p:scale>
        <p:origin x="11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DD3C4-02FB-43A5-9677-11D3F77C7D42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0BB2D-C118-43EA-B480-DAF24F066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203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up.com/2016/04/18/best-sleep-habits-alarm-clock-bad-for-health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tt.edu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researchgate.net/" TargetMode="External"/><Relationship Id="rId4" Type="http://schemas.openxmlformats.org/officeDocument/2006/relationships/hyperlink" Target="https://www.researchgate.net/profile/Daniel_Buysse/publication/20407007_The_Pittsburgh_Sleep_Quality_Index_-_A_New_Instrument_For_Psychiatric_Practice_And_Research/links/5833378008ae102f07367fdb.pdf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Esses dois camaradas aí podem não</a:t>
            </a:r>
            <a:r>
              <a:rPr lang="pt-BR" baseline="0" dirty="0" smtClean="0"/>
              <a:t> trazer nenhuma lembrança para </a:t>
            </a:r>
            <a:r>
              <a:rPr lang="pt-BR" baseline="0" dirty="0" err="1" smtClean="0"/>
              <a:t>vcs</a:t>
            </a:r>
            <a:r>
              <a:rPr lang="pt-BR" baseline="0" dirty="0" smtClean="0"/>
              <a:t>, mas pra mim eles são muito familiares. Eles eram apresentadores de um programa chamado caçadores de mitos, na verdade eles se aposentaram a pouco tempo, mas o programa continua.</a:t>
            </a:r>
          </a:p>
          <a:p>
            <a:endParaRPr lang="pt-BR" baseline="0" dirty="0" smtClean="0"/>
          </a:p>
          <a:p>
            <a:r>
              <a:rPr lang="pt-BR" baseline="0" dirty="0" smtClean="0"/>
              <a:t>A ideia do programa era desvendar mitos que estavam bem enraizados na sociedade e testa-los. Um dos programas que me lembro era um sobre o que te molhava menos durante uma chuva, correr ou andar. E eles simularam diversos tipos de chuvas e usavam roupas especiais e tal. E o legal é que você pode acompanhar tudo pelo programa. No fim, descobrimos que era mais eficiente andar na chuva pois quando </a:t>
            </a:r>
            <a:r>
              <a:rPr lang="pt-BR" baseline="0" dirty="0" err="1" smtClean="0"/>
              <a:t>vc</a:t>
            </a:r>
            <a:r>
              <a:rPr lang="pt-BR" baseline="0" dirty="0" smtClean="0"/>
              <a:t> corre você se molha de frente e por cima.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653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Olha que</a:t>
            </a:r>
            <a:r>
              <a:rPr lang="pt-BR" baseline="0" dirty="0" smtClean="0"/>
              <a:t> interessante, </a:t>
            </a:r>
            <a:r>
              <a:rPr lang="pt-BR" sz="1200" dirty="0" smtClean="0">
                <a:solidFill>
                  <a:schemeClr val="accent4"/>
                </a:solidFill>
              </a:rPr>
              <a:t>Segundo </a:t>
            </a:r>
            <a:r>
              <a:rPr lang="pt-BR" sz="1200" b="1" dirty="0" smtClean="0">
                <a:solidFill>
                  <a:schemeClr val="accent4"/>
                </a:solidFill>
                <a:hlinkClick r:id="rId3"/>
              </a:rPr>
              <a:t>estudo</a:t>
            </a:r>
            <a:r>
              <a:rPr lang="pt-BR" sz="1200" dirty="0" smtClean="0">
                <a:solidFill>
                  <a:schemeClr val="accent4"/>
                </a:solidFill>
              </a:rPr>
              <a:t> do </a:t>
            </a:r>
            <a:r>
              <a:rPr lang="pt-BR" sz="1200" b="1" dirty="0" err="1" smtClean="0">
                <a:solidFill>
                  <a:schemeClr val="accent4"/>
                </a:solidFill>
              </a:rPr>
              <a:t>National</a:t>
            </a:r>
            <a:r>
              <a:rPr lang="pt-BR" sz="1200" b="1" dirty="0" smtClean="0">
                <a:solidFill>
                  <a:schemeClr val="accent4"/>
                </a:solidFill>
              </a:rPr>
              <a:t> </a:t>
            </a:r>
            <a:r>
              <a:rPr lang="pt-BR" sz="1200" b="1" dirty="0" err="1" smtClean="0">
                <a:solidFill>
                  <a:schemeClr val="accent4"/>
                </a:solidFill>
              </a:rPr>
              <a:t>Institute</a:t>
            </a:r>
            <a:r>
              <a:rPr lang="pt-BR" sz="1200" b="1" dirty="0" smtClean="0">
                <a:solidFill>
                  <a:schemeClr val="accent4"/>
                </a:solidFill>
              </a:rPr>
              <a:t> </a:t>
            </a:r>
            <a:r>
              <a:rPr lang="pt-BR" sz="1200" b="1" dirty="0" err="1" smtClean="0">
                <a:solidFill>
                  <a:schemeClr val="accent4"/>
                </a:solidFill>
              </a:rPr>
              <a:t>of</a:t>
            </a:r>
            <a:r>
              <a:rPr lang="pt-BR" sz="1200" b="1" dirty="0" smtClean="0">
                <a:solidFill>
                  <a:schemeClr val="accent4"/>
                </a:solidFill>
              </a:rPr>
              <a:t> Industrial Health</a:t>
            </a:r>
            <a:r>
              <a:rPr lang="pt-BR" sz="1200" dirty="0" smtClean="0">
                <a:solidFill>
                  <a:schemeClr val="accent4"/>
                </a:solidFill>
              </a:rPr>
              <a:t>, no Japão, usar um despertador não só estressa o seu relógio biológico como também </a:t>
            </a:r>
            <a:r>
              <a:rPr lang="pt-BR" sz="1200" b="1" u="sng" dirty="0" smtClean="0">
                <a:solidFill>
                  <a:schemeClr val="accent1"/>
                </a:solidFill>
              </a:rPr>
              <a:t>pode causar ataques cardíacos</a:t>
            </a:r>
            <a:r>
              <a:rPr lang="pt-BR" sz="1200" dirty="0" smtClean="0">
                <a:solidFill>
                  <a:schemeClr val="accent4"/>
                </a:solidFill>
              </a:rPr>
              <a:t>. Quando o despertador te acorda, a pressão sanguínea sobe, te deixando em “estado de alerta” por alguns momentos. Isso não faz bem ao organismo.</a:t>
            </a:r>
          </a:p>
          <a:p>
            <a:endParaRPr lang="pt-BR" dirty="0" smtClean="0"/>
          </a:p>
          <a:p>
            <a:r>
              <a:rPr lang="pt-BR" dirty="0" smtClean="0"/>
              <a:t>Não é difícil entender</a:t>
            </a:r>
            <a:r>
              <a:rPr lang="pt-BR" baseline="0" dirty="0" smtClean="0"/>
              <a:t> que esse tipo de abordagem pode causar ataque cardíaco. </a:t>
            </a:r>
            <a:r>
              <a:rPr lang="pt-BR" baseline="0" dirty="0" err="1" smtClean="0"/>
              <a:t>rs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2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Esse mito é</a:t>
            </a:r>
            <a:r>
              <a:rPr lang="pt-BR" baseline="0" dirty="0" smtClean="0"/>
              <a:t> muito serio. </a:t>
            </a:r>
            <a:r>
              <a:rPr lang="pt-BR" sz="1200" b="1" dirty="0" smtClean="0">
                <a:ln/>
                <a:solidFill>
                  <a:schemeClr val="accent4"/>
                </a:solidFill>
              </a:rPr>
              <a:t>Você é refém do ambiente que te cerca e nunca mudará?</a:t>
            </a:r>
            <a:endParaRPr lang="pt-BR" sz="1200" b="1" cap="none" spc="0" dirty="0" smtClean="0">
              <a:ln/>
              <a:solidFill>
                <a:schemeClr val="accent4"/>
              </a:solidFill>
              <a:effectLst/>
            </a:endParaRPr>
          </a:p>
          <a:p>
            <a:r>
              <a:rPr lang="pt-BR" dirty="0" smtClean="0"/>
              <a:t>Será que</a:t>
            </a:r>
            <a:r>
              <a:rPr lang="pt-BR" baseline="0" dirty="0" smtClean="0"/>
              <a:t> somos escravos do ambiente que nos cerca. Por exemplo. Na minha família ninguém tem curso superior, na minha família ninguém é medico, minha família é muito pobre, as meninas tem filho solteira, e etc...</a:t>
            </a:r>
          </a:p>
          <a:p>
            <a:endParaRPr lang="pt-BR" baseline="0" dirty="0" smtClean="0"/>
          </a:p>
          <a:p>
            <a:r>
              <a:rPr lang="pt-BR" baseline="0" dirty="0" smtClean="0"/>
              <a:t>Será que essas circunstancias sobre a qual nascemos está nos predestinando para o mesmo futuro?</a:t>
            </a:r>
          </a:p>
          <a:p>
            <a:endParaRPr lang="pt-BR" baseline="0" dirty="0" smtClean="0"/>
          </a:p>
          <a:p>
            <a:r>
              <a:rPr lang="pt-BR" baseline="0" dirty="0" smtClean="0"/>
              <a:t>Mito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458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Espero que ninguém passe por essa</a:t>
            </a:r>
            <a:r>
              <a:rPr lang="pt-BR" baseline="0" dirty="0" smtClean="0"/>
              <a:t> situação no futuro.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395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Vamos ver o que a Bíblia</a:t>
            </a:r>
            <a:r>
              <a:rPr lang="pt-BR" baseline="0" dirty="0" smtClean="0"/>
              <a:t> fala sobre esse assunto.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517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Nessa primeira parte Paulo esta fazendo um apelo para o</a:t>
            </a:r>
            <a:r>
              <a:rPr lang="pt-BR" baseline="0" dirty="0" smtClean="0"/>
              <a:t> racional. Nós devemos nos apresentar a Deus de maneira consciente.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691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nos conformando</a:t>
            </a:r>
            <a:r>
              <a:rPr lang="pt-BR" baseline="0" dirty="0" smtClean="0"/>
              <a:t> com este século. Não devemos nos conforma com o ambiente que nos cerca, mas experimentar a renovação/transformação que vem de Deus. </a:t>
            </a:r>
          </a:p>
          <a:p>
            <a:endParaRPr lang="pt-BR" baseline="0" dirty="0" smtClean="0"/>
          </a:p>
          <a:p>
            <a:r>
              <a:rPr lang="pt-BR" baseline="0" dirty="0" smtClean="0"/>
              <a:t>Deus é capaz de mudar a nossa realidade. Mesmo que tenhamos dificuldade em algo, possa parecer até impossível ao nossos olhos, Deus irá nos ajudar.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208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Contar uma experiência</a:t>
            </a:r>
            <a:r>
              <a:rPr lang="pt-BR" baseline="0" dirty="0" smtClean="0"/>
              <a:t> de superação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116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</a:t>
            </a:r>
            <a:r>
              <a:rPr lang="pt-BR" baseline="0" dirty="0" smtClean="0"/>
              <a:t> pode quebrar esse ciclo terrível que talvez você se encontre. Dizer que você não pode mudar é um mito porque nosso Deus é especialista em quebrar mitos e mudar vidas. Confie </a:t>
            </a:r>
            <a:r>
              <a:rPr lang="pt-BR" baseline="0" dirty="0" err="1" smtClean="0"/>
              <a:t>nEle</a:t>
            </a:r>
            <a:r>
              <a:rPr lang="pt-BR" baseline="0" dirty="0" smtClean="0"/>
              <a:t> e viva já essa mudança.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17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Aqui é um trecho de um dos programas onde eles</a:t>
            </a:r>
            <a:r>
              <a:rPr lang="pt-BR" baseline="0" dirty="0" smtClean="0"/>
              <a:t> testam se é possível passar bem rápido em um radar e assim evitar de ser pego.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04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Quero caçar alguns mitos hoje aqui com </a:t>
            </a:r>
            <a:r>
              <a:rPr lang="pt-BR" dirty="0" err="1" smtClean="0"/>
              <a:t>vcs</a:t>
            </a:r>
            <a:r>
              <a:rPr lang="pt-BR" dirty="0" smtClean="0"/>
              <a:t>. E o primeiro é esse aqui:</a:t>
            </a:r>
            <a:r>
              <a:rPr lang="pt-BR" baseline="0" dirty="0" smtClean="0"/>
              <a:t> É possível recuperar o sono no fim de semana? Muitas pessoas dormem pouquíssimas horas durante a semana e dormem 10h-15h no fim de semana. Será que dormindo pouco durante a semana e muito no final de semana é saudável?</a:t>
            </a:r>
          </a:p>
          <a:p>
            <a:endParaRPr lang="pt-BR" baseline="0" dirty="0" smtClean="0"/>
          </a:p>
          <a:p>
            <a:r>
              <a:rPr lang="pt-BR" baseline="0" dirty="0" smtClean="0"/>
              <a:t>Mito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572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Não é nada saudável. </a:t>
            </a:r>
            <a:r>
              <a:rPr lang="pt-BR" sz="1200" dirty="0" smtClean="0">
                <a:solidFill>
                  <a:schemeClr val="accent4"/>
                </a:solidFill>
              </a:rPr>
              <a:t>Segundo especialistas da </a:t>
            </a:r>
            <a:r>
              <a:rPr lang="pt-BR" sz="1200" b="1" dirty="0" smtClean="0">
                <a:solidFill>
                  <a:schemeClr val="accent4"/>
                </a:solidFill>
                <a:hlinkClick r:id="rId3"/>
              </a:rPr>
              <a:t>Universidade de </a:t>
            </a:r>
            <a:r>
              <a:rPr lang="pt-BR" sz="1200" b="1" dirty="0" err="1" smtClean="0">
                <a:solidFill>
                  <a:schemeClr val="accent4"/>
                </a:solidFill>
                <a:hlinkClick r:id="rId3"/>
              </a:rPr>
              <a:t>Pittsburg</a:t>
            </a:r>
            <a:r>
              <a:rPr lang="pt-BR" sz="1200" dirty="0" smtClean="0">
                <a:solidFill>
                  <a:schemeClr val="accent4"/>
                </a:solidFill>
              </a:rPr>
              <a:t>, para que uma pessoa fique saudável ela precisa ter um padrão regular de sono. Um </a:t>
            </a:r>
            <a:r>
              <a:rPr lang="pt-BR" sz="1200" b="1" dirty="0" smtClean="0">
                <a:solidFill>
                  <a:schemeClr val="accent4"/>
                </a:solidFill>
                <a:hlinkClick r:id="rId4"/>
              </a:rPr>
              <a:t>estudo</a:t>
            </a:r>
            <a:r>
              <a:rPr lang="pt-BR" sz="1200" dirty="0" smtClean="0">
                <a:solidFill>
                  <a:schemeClr val="accent4"/>
                </a:solidFill>
              </a:rPr>
              <a:t> publicado no site científico</a:t>
            </a:r>
            <a:r>
              <a:rPr lang="pt-BR" sz="1200" b="1" dirty="0" smtClean="0">
                <a:solidFill>
                  <a:schemeClr val="accent4"/>
                </a:solidFill>
                <a:hlinkClick r:id="rId5"/>
              </a:rPr>
              <a:t> </a:t>
            </a:r>
            <a:r>
              <a:rPr lang="pt-BR" sz="1200" b="1" dirty="0" err="1" smtClean="0">
                <a:solidFill>
                  <a:schemeClr val="accent4"/>
                </a:solidFill>
                <a:hlinkClick r:id="rId5"/>
              </a:rPr>
              <a:t>Research</a:t>
            </a:r>
            <a:r>
              <a:rPr lang="pt-BR" sz="1200" b="1" dirty="0" smtClean="0">
                <a:solidFill>
                  <a:schemeClr val="accent4"/>
                </a:solidFill>
                <a:hlinkClick r:id="rId5"/>
              </a:rPr>
              <a:t> Gate</a:t>
            </a:r>
            <a:r>
              <a:rPr lang="pt-BR" sz="1200" b="1" dirty="0" smtClean="0">
                <a:solidFill>
                  <a:schemeClr val="accent4"/>
                </a:solidFill>
              </a:rPr>
              <a:t>,</a:t>
            </a:r>
            <a:r>
              <a:rPr lang="pt-BR" sz="1200" dirty="0" smtClean="0">
                <a:solidFill>
                  <a:schemeClr val="accent4"/>
                </a:solidFill>
              </a:rPr>
              <a:t> indica ainda que quebrar o ciclo natural do sono pode causar doenças cardíacas e até diabetes tipo 2.</a:t>
            </a:r>
          </a:p>
          <a:p>
            <a:endParaRPr lang="pt-BR" dirty="0" smtClean="0"/>
          </a:p>
          <a:p>
            <a:r>
              <a:rPr lang="pt-BR" dirty="0" smtClean="0"/>
              <a:t>Vamos para</a:t>
            </a:r>
            <a:r>
              <a:rPr lang="pt-BR" baseline="0" dirty="0" smtClean="0"/>
              <a:t> a próxima.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598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Outro</a:t>
            </a:r>
            <a:r>
              <a:rPr lang="pt-BR" baseline="0" dirty="0" smtClean="0"/>
              <a:t> mito é: Bastam algumas pílulas para ter saúde. Será que ele é verdadeiro?</a:t>
            </a:r>
          </a:p>
          <a:p>
            <a:endParaRPr lang="pt-BR" baseline="0" dirty="0" smtClean="0"/>
          </a:p>
          <a:p>
            <a:r>
              <a:rPr lang="pt-BR" baseline="0" dirty="0" smtClean="0"/>
              <a:t>Se eu tomar frequentemente, pílulas de vitaminas, remédios, </a:t>
            </a:r>
            <a:r>
              <a:rPr lang="pt-BR" baseline="0" dirty="0" err="1" smtClean="0"/>
              <a:t>beotonico</a:t>
            </a:r>
            <a:r>
              <a:rPr lang="pt-BR" baseline="0" dirty="0" smtClean="0"/>
              <a:t> </a:t>
            </a:r>
            <a:r>
              <a:rPr lang="pt-BR" baseline="0" dirty="0" err="1" smtClean="0"/>
              <a:t>fontora</a:t>
            </a:r>
            <a:r>
              <a:rPr lang="pt-BR" baseline="0" dirty="0" smtClean="0"/>
              <a:t> e etc... Tenho mais saúde?</a:t>
            </a:r>
          </a:p>
          <a:p>
            <a:endParaRPr lang="pt-BR" baseline="0" dirty="0" smtClean="0"/>
          </a:p>
          <a:p>
            <a:r>
              <a:rPr lang="pt-BR" baseline="0" dirty="0" smtClean="0"/>
              <a:t>Mito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67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Logicamente é mito.</a:t>
            </a:r>
            <a:r>
              <a:rPr lang="pt-BR" baseline="0" dirty="0" smtClean="0"/>
              <a:t> </a:t>
            </a:r>
            <a:r>
              <a:rPr lang="pt-BR" baseline="0" dirty="0" err="1" smtClean="0"/>
              <a:t>Remedios</a:t>
            </a:r>
            <a:r>
              <a:rPr lang="pt-BR" baseline="0" dirty="0" smtClean="0"/>
              <a:t> são para quem está doente. </a:t>
            </a:r>
            <a:r>
              <a:rPr lang="pt-BR" sz="1200" dirty="0" smtClean="0">
                <a:solidFill>
                  <a:schemeClr val="accent4"/>
                </a:solidFill>
              </a:rPr>
              <a:t>Uma dieta saudável que conta com ingestão de frutas e legumes proporciona todas as vitaminas que o corpo precisa. Em casos </a:t>
            </a:r>
            <a:r>
              <a:rPr lang="pt-BR" sz="1200" u="sng" dirty="0" smtClean="0">
                <a:solidFill>
                  <a:srgbClr val="00B0F0"/>
                </a:solidFill>
              </a:rPr>
              <a:t>específicos</a:t>
            </a:r>
            <a:r>
              <a:rPr lang="pt-BR" sz="1200" dirty="0" smtClean="0">
                <a:solidFill>
                  <a:schemeClr val="accent4"/>
                </a:solidFill>
              </a:rPr>
              <a:t> de doenças ou gravidez, </a:t>
            </a:r>
            <a:r>
              <a:rPr lang="pt-BR" sz="1200" u="sng" dirty="0" smtClean="0">
                <a:solidFill>
                  <a:srgbClr val="00B0F0"/>
                </a:solidFill>
              </a:rPr>
              <a:t>apenas o médico </a:t>
            </a:r>
            <a:r>
              <a:rPr lang="pt-BR" sz="1200" dirty="0" smtClean="0">
                <a:solidFill>
                  <a:schemeClr val="accent4"/>
                </a:solidFill>
              </a:rPr>
              <a:t>pode dizer com exatidão quais vitaminas precisam ser ingeridas.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>
              <a:solidFill>
                <a:schemeClr val="accent4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chemeClr val="accent4"/>
                </a:solidFill>
              </a:rPr>
              <a:t>Dessa</a:t>
            </a:r>
            <a:r>
              <a:rPr lang="pt-BR" sz="1200" baseline="0" dirty="0" smtClean="0">
                <a:solidFill>
                  <a:schemeClr val="accent4"/>
                </a:solidFill>
              </a:rPr>
              <a:t> aqui a Nutri curtiu. </a:t>
            </a:r>
            <a:r>
              <a:rPr lang="pt-BR" sz="1200" baseline="0" dirty="0" err="1" smtClean="0">
                <a:solidFill>
                  <a:schemeClr val="accent4"/>
                </a:solidFill>
              </a:rPr>
              <a:t>rsrs</a:t>
            </a:r>
            <a:endParaRPr lang="pt-BR" sz="1200" dirty="0" smtClean="0">
              <a:solidFill>
                <a:schemeClr val="accent4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044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 é interessante. Tem gente que gosta de acordar no desespero porque diz que assim o sono vai embora. Será que essa é a melhor forma de acordar?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88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Embora alguns</a:t>
            </a:r>
            <a:r>
              <a:rPr lang="pt-BR" baseline="0" dirty="0" smtClean="0"/>
              <a:t> precisem, o que achariam de serem acordados assim daqui em diante? </a:t>
            </a:r>
            <a:r>
              <a:rPr lang="pt-BR" baseline="0" dirty="0" err="1" smtClean="0"/>
              <a:t>rsrs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352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essa não é a melhor forma de acordar. MITO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0BB2D-C118-43EA-B480-DAF24F06692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621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5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66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5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93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141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24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2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05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79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21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27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8DB6-CC6A-439A-8132-AD695FB9E3C5}" type="datetimeFigureOut">
              <a:rPr lang="pt-BR" smtClean="0"/>
              <a:t>17/12/2018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C7CE1-17D0-4150-9B5A-35C1D11342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42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up.com/2016/04/18/best-sleep-habits-alarm-clock-bad-for-health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tt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esearchgate.net/" TargetMode="External"/><Relationship Id="rId4" Type="http://schemas.openxmlformats.org/officeDocument/2006/relationships/hyperlink" Target="https://www.researchgate.net/profile/Daniel_Buysse/publication/20407007_The_Pittsburgh_Sleep_Quality_Index_-_A_New_Instrument_For_Psychiatric_Practice_And_Research/links/5833378008ae102f07367fdb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18" y="-5412"/>
            <a:ext cx="9689564" cy="686882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529191" y="5472791"/>
            <a:ext cx="71336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</a:t>
            </a:r>
            <a:r>
              <a:rPr lang="pt-BR" sz="7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Rafael </a:t>
            </a:r>
            <a:r>
              <a:rPr lang="pt-BR" sz="8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Affonso</a:t>
            </a:r>
            <a:endParaRPr lang="pt-BR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00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95585"/>
            <a:ext cx="120989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dirty="0" smtClean="0">
                <a:ln/>
                <a:solidFill>
                  <a:schemeClr val="accent4"/>
                </a:solidFill>
              </a:rPr>
              <a:t>A melhor forma de levantar da cama é de supetão?</a:t>
            </a:r>
            <a:endParaRPr lang="pt-B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 descr="Resultado de imagem para despert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67" y="2122964"/>
            <a:ext cx="4735035" cy="473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72" y="-40839"/>
            <a:ext cx="104436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0506" y="428179"/>
            <a:ext cx="11470988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4800" dirty="0">
                <a:solidFill>
                  <a:schemeClr val="accent4"/>
                </a:solidFill>
              </a:rPr>
              <a:t>Segundo </a:t>
            </a:r>
            <a:r>
              <a:rPr lang="pt-BR" sz="4800" b="1" dirty="0">
                <a:solidFill>
                  <a:schemeClr val="accent4"/>
                </a:solidFill>
                <a:hlinkClick r:id="rId3"/>
              </a:rPr>
              <a:t>estudo</a:t>
            </a:r>
            <a:r>
              <a:rPr lang="pt-BR" sz="4800" dirty="0">
                <a:solidFill>
                  <a:schemeClr val="accent4"/>
                </a:solidFill>
              </a:rPr>
              <a:t> do </a:t>
            </a:r>
            <a:r>
              <a:rPr lang="pt-BR" sz="4800" b="1" dirty="0" err="1">
                <a:solidFill>
                  <a:schemeClr val="accent4"/>
                </a:solidFill>
              </a:rPr>
              <a:t>National</a:t>
            </a:r>
            <a:r>
              <a:rPr lang="pt-BR" sz="4800" b="1" dirty="0">
                <a:solidFill>
                  <a:schemeClr val="accent4"/>
                </a:solidFill>
              </a:rPr>
              <a:t> </a:t>
            </a:r>
            <a:r>
              <a:rPr lang="pt-BR" sz="4800" b="1" dirty="0" err="1">
                <a:solidFill>
                  <a:schemeClr val="accent4"/>
                </a:solidFill>
              </a:rPr>
              <a:t>Institute</a:t>
            </a:r>
            <a:r>
              <a:rPr lang="pt-BR" sz="4800" b="1" dirty="0">
                <a:solidFill>
                  <a:schemeClr val="accent4"/>
                </a:solidFill>
              </a:rPr>
              <a:t> </a:t>
            </a:r>
            <a:r>
              <a:rPr lang="pt-BR" sz="4800" b="1" dirty="0" err="1">
                <a:solidFill>
                  <a:schemeClr val="accent4"/>
                </a:solidFill>
              </a:rPr>
              <a:t>of</a:t>
            </a:r>
            <a:r>
              <a:rPr lang="pt-BR" sz="4800" b="1" dirty="0">
                <a:solidFill>
                  <a:schemeClr val="accent4"/>
                </a:solidFill>
              </a:rPr>
              <a:t> Industrial Health</a:t>
            </a:r>
            <a:r>
              <a:rPr lang="pt-BR" sz="4800" dirty="0">
                <a:solidFill>
                  <a:schemeClr val="accent4"/>
                </a:solidFill>
              </a:rPr>
              <a:t>, no Japão, usar um despertador não só estressa o seu relógio biológico como também </a:t>
            </a:r>
            <a:r>
              <a:rPr lang="pt-BR" sz="4800" b="1" u="sng" dirty="0">
                <a:solidFill>
                  <a:schemeClr val="accent1"/>
                </a:solidFill>
              </a:rPr>
              <a:t>pode causar ataques cardíacos</a:t>
            </a:r>
            <a:r>
              <a:rPr lang="pt-BR" sz="4800" dirty="0">
                <a:solidFill>
                  <a:schemeClr val="accent4"/>
                </a:solidFill>
              </a:rPr>
              <a:t>. Quando o despertador te acorda, a pressão sanguínea sobe, te deixando em “estado de alerta” por alguns momentos. Isso não faz bem ao organismo.</a:t>
            </a:r>
          </a:p>
        </p:txBody>
      </p:sp>
    </p:spTree>
    <p:extLst>
      <p:ext uri="{BB962C8B-B14F-4D97-AF65-F5344CB8AC3E}">
        <p14:creationId xmlns:p14="http://schemas.microsoft.com/office/powerpoint/2010/main" val="37906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95585"/>
            <a:ext cx="120989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dirty="0" smtClean="0">
                <a:ln/>
                <a:solidFill>
                  <a:schemeClr val="accent4"/>
                </a:solidFill>
              </a:rPr>
              <a:t>Você é refém do ambiente que te cerca e nunca mudará?</a:t>
            </a:r>
            <a:endParaRPr lang="pt-B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50" name="Picture 2" descr="Resultado de imagem para escra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53" y="2149911"/>
            <a:ext cx="8974664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03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RANDO SOZINH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709.9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6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95585"/>
            <a:ext cx="120989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dirty="0" smtClean="0">
                <a:ln/>
                <a:solidFill>
                  <a:schemeClr val="accent4"/>
                </a:solidFill>
              </a:rPr>
              <a:t>Você é refém do ambiente que te cerca e nunca mudará?</a:t>
            </a:r>
            <a:endParaRPr lang="pt-B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50" name="Picture 2" descr="Resultado de imagem para escra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53" y="2149911"/>
            <a:ext cx="8974664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72" y="-40839"/>
            <a:ext cx="104436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29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5300"/>
            <a:ext cx="12192000" cy="73533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28625" y="0"/>
            <a:ext cx="113347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QUE A BÍBLIA DIZ?</a:t>
            </a:r>
            <a:endParaRPr lang="pt-BR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8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5300"/>
            <a:ext cx="12192000" cy="73533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28625" y="0"/>
            <a:ext cx="1133475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“Rogo-vos, pois, irmãos, pelas misericórdias de Deus, que apresenteis o vosso corpo por sacrifício vivo, santo e agradável a Deus, que é o vosso </a:t>
            </a:r>
            <a:r>
              <a:rPr lang="pt-BR" sz="5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culto racional</a:t>
            </a:r>
            <a:r>
              <a:rPr lang="pt-BR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...”</a:t>
            </a:r>
            <a:endParaRPr lang="pt-BR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7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5300"/>
            <a:ext cx="12192000" cy="73533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14313" y="0"/>
            <a:ext cx="1176337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“E não vos conformeis com este século, mas transformai-vos pela renovação da nossa mente, para que </a:t>
            </a:r>
            <a:r>
              <a:rPr lang="pt-BR" sz="5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experimenteis</a:t>
            </a:r>
            <a:r>
              <a:rPr lang="pt-BR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qual seja a boa, agradável e perfeita vontade de Deus” Romanos 12:1-2</a:t>
            </a:r>
            <a:endParaRPr lang="pt-BR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700" y="-814126"/>
            <a:ext cx="12458700" cy="83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9" y="-1896"/>
            <a:ext cx="12237493" cy="685989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3649" y="715455"/>
            <a:ext cx="764381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6000" b="1" cap="none" spc="0" dirty="0" smtClean="0">
                <a:ln/>
                <a:solidFill>
                  <a:schemeClr val="accent4"/>
                </a:solidFill>
                <a:effectLst/>
              </a:rPr>
              <a:t>Seja a boa influência que esse mundo precisa</a:t>
            </a:r>
            <a:endParaRPr lang="pt-BR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46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261" y="0"/>
            <a:ext cx="12194261" cy="696406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150728" y="2178642"/>
            <a:ext cx="3927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dirty="0"/>
              <a:t>Adam </a:t>
            </a:r>
            <a:r>
              <a:rPr lang="pt-BR" sz="5400" dirty="0" err="1" smtClean="0"/>
              <a:t>Savage</a:t>
            </a:r>
            <a:endParaRPr lang="pt-BR" sz="5400" b="1" cap="none" spc="0" dirty="0">
              <a:ln/>
              <a:effectLst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7093" y="-122829"/>
            <a:ext cx="4653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dirty="0"/>
              <a:t>Jamie </a:t>
            </a:r>
            <a:r>
              <a:rPr lang="pt-BR" sz="5400" dirty="0" err="1"/>
              <a:t>Hyneman</a:t>
            </a:r>
            <a:endParaRPr lang="pt-BR" sz="5400" b="1" cap="none" spc="0" dirty="0">
              <a:ln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81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açadores de Mitos - Enganando Radares Fotográficos no MSN Vídeo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7289" y="0"/>
            <a:ext cx="9257423" cy="6858000"/>
          </a:xfrm>
        </p:spPr>
      </p:pic>
    </p:spTree>
    <p:extLst>
      <p:ext uri="{BB962C8B-B14F-4D97-AF65-F5344CB8AC3E}">
        <p14:creationId xmlns:p14="http://schemas.microsoft.com/office/powerpoint/2010/main" val="10748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515" y="547985"/>
            <a:ext cx="120989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cap="none" spc="0" dirty="0" smtClean="0">
                <a:ln/>
                <a:solidFill>
                  <a:schemeClr val="accent4"/>
                </a:solidFill>
                <a:effectLst/>
              </a:rPr>
              <a:t>Dá para recuperar o sono no fim de semana?</a:t>
            </a:r>
            <a:endParaRPr lang="pt-B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302311"/>
            <a:ext cx="6667500" cy="45556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72" y="-40839"/>
            <a:ext cx="104436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75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0506" y="797511"/>
            <a:ext cx="11470988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4800" dirty="0">
                <a:solidFill>
                  <a:schemeClr val="accent4"/>
                </a:solidFill>
              </a:rPr>
              <a:t>Segundo especialistas da </a:t>
            </a:r>
            <a:r>
              <a:rPr lang="pt-BR" sz="4800" b="1" dirty="0">
                <a:solidFill>
                  <a:schemeClr val="accent4"/>
                </a:solidFill>
                <a:hlinkClick r:id="rId3"/>
              </a:rPr>
              <a:t>Universidade de </a:t>
            </a:r>
            <a:r>
              <a:rPr lang="pt-BR" sz="4800" b="1" dirty="0" err="1">
                <a:solidFill>
                  <a:schemeClr val="accent4"/>
                </a:solidFill>
                <a:hlinkClick r:id="rId3"/>
              </a:rPr>
              <a:t>Pittsburg</a:t>
            </a:r>
            <a:r>
              <a:rPr lang="pt-BR" sz="4800" dirty="0">
                <a:solidFill>
                  <a:schemeClr val="accent4"/>
                </a:solidFill>
              </a:rPr>
              <a:t>, para que uma pessoa fique saudável ela precisa ter um padrão regular de sono. Um </a:t>
            </a:r>
            <a:r>
              <a:rPr lang="pt-BR" sz="4800" b="1" dirty="0">
                <a:solidFill>
                  <a:schemeClr val="accent4"/>
                </a:solidFill>
                <a:hlinkClick r:id="rId4"/>
              </a:rPr>
              <a:t>estudo</a:t>
            </a:r>
            <a:r>
              <a:rPr lang="pt-BR" sz="4800" dirty="0">
                <a:solidFill>
                  <a:schemeClr val="accent4"/>
                </a:solidFill>
              </a:rPr>
              <a:t> publicado no site científico</a:t>
            </a:r>
            <a:r>
              <a:rPr lang="pt-BR" sz="4800" b="1" dirty="0">
                <a:solidFill>
                  <a:schemeClr val="accent4"/>
                </a:solidFill>
                <a:hlinkClick r:id="rId5"/>
              </a:rPr>
              <a:t> </a:t>
            </a:r>
            <a:r>
              <a:rPr lang="pt-BR" sz="4800" b="1" dirty="0" err="1">
                <a:solidFill>
                  <a:schemeClr val="accent4"/>
                </a:solidFill>
                <a:hlinkClick r:id="rId5"/>
              </a:rPr>
              <a:t>Research</a:t>
            </a:r>
            <a:r>
              <a:rPr lang="pt-BR" sz="4800" b="1" dirty="0">
                <a:solidFill>
                  <a:schemeClr val="accent4"/>
                </a:solidFill>
                <a:hlinkClick r:id="rId5"/>
              </a:rPr>
              <a:t> Gate</a:t>
            </a:r>
            <a:r>
              <a:rPr lang="pt-BR" sz="4800" b="1" dirty="0">
                <a:solidFill>
                  <a:schemeClr val="accent4"/>
                </a:solidFill>
              </a:rPr>
              <a:t>,</a:t>
            </a:r>
            <a:r>
              <a:rPr lang="pt-BR" sz="4800" dirty="0">
                <a:solidFill>
                  <a:schemeClr val="accent4"/>
                </a:solidFill>
              </a:rPr>
              <a:t> indica ainda que quebrar o ciclo natural do sono pode causar doenças cardíacas e até diabetes tipo 2</a:t>
            </a:r>
            <a:r>
              <a:rPr lang="pt-BR" sz="4800" dirty="0" smtClean="0">
                <a:solidFill>
                  <a:schemeClr val="accent4"/>
                </a:solidFill>
              </a:rPr>
              <a:t>.</a:t>
            </a:r>
            <a:endParaRPr lang="pt-BR" sz="4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95585"/>
            <a:ext cx="120989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dirty="0" smtClean="0">
                <a:ln/>
                <a:solidFill>
                  <a:schemeClr val="accent4"/>
                </a:solidFill>
              </a:rPr>
              <a:t>Bastam algumas pílulas para ter saúde?</a:t>
            </a:r>
            <a:endParaRPr lang="pt-B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2000250"/>
            <a:ext cx="10585450" cy="488559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73" y="0"/>
            <a:ext cx="104436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3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0506" y="474345"/>
            <a:ext cx="11470988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t-BR" sz="5400" dirty="0">
                <a:solidFill>
                  <a:schemeClr val="accent4"/>
                </a:solidFill>
              </a:rPr>
              <a:t>Uma dieta saudável que conta com ingestão de frutas e legumes proporciona todas as vitaminas que o corpo precisa. Em casos </a:t>
            </a:r>
            <a:r>
              <a:rPr lang="pt-BR" sz="5400" u="sng" dirty="0">
                <a:solidFill>
                  <a:srgbClr val="00B0F0"/>
                </a:solidFill>
              </a:rPr>
              <a:t>específicos</a:t>
            </a:r>
            <a:r>
              <a:rPr lang="pt-BR" sz="5400" dirty="0">
                <a:solidFill>
                  <a:schemeClr val="accent4"/>
                </a:solidFill>
              </a:rPr>
              <a:t> de doenças ou gravidez, </a:t>
            </a:r>
            <a:r>
              <a:rPr lang="pt-BR" sz="5400" u="sng" dirty="0">
                <a:solidFill>
                  <a:srgbClr val="00B0F0"/>
                </a:solidFill>
              </a:rPr>
              <a:t>apenas o médico </a:t>
            </a:r>
            <a:r>
              <a:rPr lang="pt-BR" sz="5400" dirty="0">
                <a:solidFill>
                  <a:schemeClr val="accent4"/>
                </a:solidFill>
              </a:rPr>
              <a:t>pode dizer com </a:t>
            </a:r>
            <a:r>
              <a:rPr lang="pt-BR" sz="5400" dirty="0" smtClean="0">
                <a:solidFill>
                  <a:schemeClr val="accent4"/>
                </a:solidFill>
              </a:rPr>
              <a:t>exatidão</a:t>
            </a:r>
            <a:r>
              <a:rPr lang="pt-BR" sz="5400" dirty="0">
                <a:solidFill>
                  <a:schemeClr val="accent4"/>
                </a:solidFill>
              </a:rPr>
              <a:t> quais vitaminas precisam ser ingeridas.</a:t>
            </a:r>
          </a:p>
        </p:txBody>
      </p:sp>
    </p:spTree>
    <p:extLst>
      <p:ext uri="{BB962C8B-B14F-4D97-AF65-F5344CB8AC3E}">
        <p14:creationId xmlns:p14="http://schemas.microsoft.com/office/powerpoint/2010/main" val="16965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395585"/>
            <a:ext cx="120989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dirty="0" smtClean="0">
                <a:ln/>
                <a:solidFill>
                  <a:schemeClr val="accent4"/>
                </a:solidFill>
              </a:rPr>
              <a:t>A melhor forma de levantar da cama é de supetão?</a:t>
            </a:r>
            <a:endParaRPr lang="pt-BR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 descr="Resultado de imagem para despert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67" y="2122964"/>
            <a:ext cx="4735035" cy="473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ordando assust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5900" y="-57150"/>
            <a:ext cx="92202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5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939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805</Words>
  <Application>Microsoft Office PowerPoint</Application>
  <PresentationFormat>Widescreen</PresentationFormat>
  <Paragraphs>71</Paragraphs>
  <Slides>19</Slides>
  <Notes>17</Notes>
  <HiddenSlides>0</HiddenSlides>
  <MMClips>3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</dc:subject>
  <dc:creator>Pr. MARCELO AUGUSTO DE CARVALHO; Rafael Affonso</dc:creator>
  <cp:keywords>www.pastordeescola.com.br</cp:keywords>
  <dc:description>COMÉRCIO PROIBIDO. USO PESSOAL</dc:description>
  <cp:lastModifiedBy>APV - Rafael de Andrade Affonso</cp:lastModifiedBy>
  <cp:revision>26</cp:revision>
  <dcterms:created xsi:type="dcterms:W3CDTF">2018-01-31T23:35:33Z</dcterms:created>
  <dcterms:modified xsi:type="dcterms:W3CDTF">2018-12-17T14:49:21Z</dcterms:modified>
  <cp:category>Pastor de Escola</cp:category>
</cp:coreProperties>
</file>