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5" r:id="rId2"/>
    <p:sldId id="268" r:id="rId3"/>
    <p:sldId id="256" r:id="rId4"/>
    <p:sldId id="260" r:id="rId5"/>
    <p:sldId id="259" r:id="rId6"/>
    <p:sldId id="264" r:id="rId7"/>
    <p:sldId id="263" r:id="rId8"/>
    <p:sldId id="262" r:id="rId9"/>
    <p:sldId id="265" r:id="rId10"/>
    <p:sldId id="266" r:id="rId11"/>
    <p:sldId id="267" r:id="rId12"/>
    <p:sldId id="261" r:id="rId13"/>
    <p:sldId id="269" r:id="rId14"/>
    <p:sldId id="272" r:id="rId15"/>
    <p:sldId id="257" r:id="rId1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3" autoAdjust="0"/>
    <p:restoredTop sz="78685" autoAdjust="0"/>
  </p:normalViewPr>
  <p:slideViewPr>
    <p:cSldViewPr>
      <p:cViewPr>
        <p:scale>
          <a:sx n="59" d="100"/>
          <a:sy n="59" d="100"/>
        </p:scale>
        <p:origin x="-166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872D8A-4436-499D-961D-F941568216A8}" type="datetimeFigureOut">
              <a:rPr lang="pt-BR" smtClean="0"/>
              <a:pPr/>
              <a:t>05/01/2019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AC035F-05D9-4361-BEE7-A65C8F990C1A}" type="slidenum">
              <a:rPr lang="pt-BR" smtClean="0"/>
              <a:pPr/>
              <a:t>‹nº›</a:t>
            </a:fld>
            <a:endParaRPr lang="pt-BR"/>
          </a:p>
        </p:txBody>
      </p:sp>
    </p:spTree>
    <p:extLst>
      <p:ext uri="{BB962C8B-B14F-4D97-AF65-F5344CB8AC3E}">
        <p14:creationId xmlns:p14="http://schemas.microsoft.com/office/powerpoint/2010/main" val="1973618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t.wikipedia.org/wiki/Virtud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afonline.org/pdf/CAF_WGI2014_Report_1555AWEBFinal.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exame.com.br/topicos/filantropia"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smtClean="0"/>
              <a:t>Video</a:t>
            </a:r>
            <a:r>
              <a:rPr lang="pt-BR" dirty="0" smtClean="0"/>
              <a:t> </a:t>
            </a:r>
            <a:r>
              <a:rPr lang="pt-BR" dirty="0" err="1" smtClean="0"/>
              <a:t>youtube</a:t>
            </a:r>
            <a:r>
              <a:rPr lang="pt-BR" dirty="0" smtClean="0"/>
              <a:t> = “LIÇÃO DE VIDA  I  Seja generoso”</a:t>
            </a:r>
            <a:endParaRPr lang="pt-BR" dirty="0"/>
          </a:p>
        </p:txBody>
      </p:sp>
      <p:sp>
        <p:nvSpPr>
          <p:cNvPr id="4" name="Espaço Reservado para Número de Slide 3"/>
          <p:cNvSpPr>
            <a:spLocks noGrp="1"/>
          </p:cNvSpPr>
          <p:nvPr>
            <p:ph type="sldNum" sz="quarter" idx="10"/>
          </p:nvPr>
        </p:nvSpPr>
        <p:spPr/>
        <p:txBody>
          <a:bodyPr/>
          <a:lstStyle/>
          <a:p>
            <a:fld id="{64AC035F-05D9-4361-BEE7-A65C8F990C1A}" type="slidenum">
              <a:rPr lang="pt-BR" smtClean="0"/>
              <a:pPr/>
              <a:t>2</a:t>
            </a:fld>
            <a:endParaRPr lang="pt-BR"/>
          </a:p>
        </p:txBody>
      </p:sp>
    </p:spTree>
    <p:extLst>
      <p:ext uri="{BB962C8B-B14F-4D97-AF65-F5344CB8AC3E}">
        <p14:creationId xmlns:p14="http://schemas.microsoft.com/office/powerpoint/2010/main" val="1022893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0" i="0" kern="1200" dirty="0">
                <a:solidFill>
                  <a:schemeClr val="tx1"/>
                </a:solidFill>
                <a:effectLst/>
                <a:latin typeface="+mn-lt"/>
                <a:ea typeface="+mn-ea"/>
                <a:cs typeface="+mn-cs"/>
              </a:rPr>
              <a:t>Hoje em dia as pessoas são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levadas a assumir uma atitude de</a:t>
            </a:r>
            <a:r>
              <a:rPr lang="pt-BR" sz="1200" b="0" i="0" kern="1200" baseline="0" dirty="0">
                <a:solidFill>
                  <a:schemeClr val="tx1"/>
                </a:solidFill>
                <a:effectLst/>
                <a:latin typeface="+mn-lt"/>
                <a:ea typeface="+mn-ea"/>
                <a:cs typeface="+mn-cs"/>
              </a:rPr>
              <a:t> indiferença</a:t>
            </a:r>
            <a:r>
              <a:rPr lang="pt-BR" sz="1200" b="0" i="0" kern="1200" dirty="0">
                <a:solidFill>
                  <a:schemeClr val="tx1"/>
                </a:solidFill>
                <a:effectLst/>
                <a:latin typeface="+mn-lt"/>
                <a:ea typeface="+mn-ea"/>
                <a:cs typeface="+mn-cs"/>
              </a:rPr>
              <a:t> em torno da vida, perdendo assim a sensibilidade e o discernimento, diante de uma avalanche de informações. Nesse sentido, falta tempo para a construção de laços sociais fortes, materializados em amor ou amizade.</a:t>
            </a:r>
            <a:endParaRPr lang="pt-BR" dirty="0"/>
          </a:p>
          <a:p>
            <a:endParaRPr lang="pt-BR" dirty="0"/>
          </a:p>
        </p:txBody>
      </p:sp>
      <p:sp>
        <p:nvSpPr>
          <p:cNvPr id="4" name="Espaço Reservado para Número de Slide 3"/>
          <p:cNvSpPr>
            <a:spLocks noGrp="1"/>
          </p:cNvSpPr>
          <p:nvPr>
            <p:ph type="sldNum" sz="quarter" idx="10"/>
          </p:nvPr>
        </p:nvSpPr>
        <p:spPr/>
        <p:txBody>
          <a:bodyPr/>
          <a:lstStyle/>
          <a:p>
            <a:fld id="{64AC035F-05D9-4361-BEE7-A65C8F990C1A}" type="slidenum">
              <a:rPr lang="pt-BR" smtClean="0"/>
              <a:pPr/>
              <a:t>11</a:t>
            </a:fld>
            <a:endParaRPr lang="pt-BR"/>
          </a:p>
        </p:txBody>
      </p:sp>
    </p:spTree>
    <p:extLst>
      <p:ext uri="{BB962C8B-B14F-4D97-AF65-F5344CB8AC3E}">
        <p14:creationId xmlns:p14="http://schemas.microsoft.com/office/powerpoint/2010/main" val="854281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Aprendemos com essa parábola</a:t>
            </a:r>
            <a:r>
              <a:rPr lang="pt-BR" baseline="0" dirty="0" smtClean="0"/>
              <a:t> uma lição muito importante. </a:t>
            </a:r>
            <a:endParaRPr lang="pt-BR" dirty="0"/>
          </a:p>
        </p:txBody>
      </p:sp>
      <p:sp>
        <p:nvSpPr>
          <p:cNvPr id="4" name="Espaço Reservado para Número de Slide 3"/>
          <p:cNvSpPr>
            <a:spLocks noGrp="1"/>
          </p:cNvSpPr>
          <p:nvPr>
            <p:ph type="sldNum" sz="quarter" idx="10"/>
          </p:nvPr>
        </p:nvSpPr>
        <p:spPr/>
        <p:txBody>
          <a:bodyPr/>
          <a:lstStyle/>
          <a:p>
            <a:fld id="{64AC035F-05D9-4361-BEE7-A65C8F990C1A}" type="slidenum">
              <a:rPr lang="pt-BR" smtClean="0"/>
              <a:pPr/>
              <a:t>12</a:t>
            </a:fld>
            <a:endParaRPr lang="pt-BR"/>
          </a:p>
        </p:txBody>
      </p:sp>
    </p:spTree>
    <p:extLst>
      <p:ext uri="{BB962C8B-B14F-4D97-AF65-F5344CB8AC3E}">
        <p14:creationId xmlns:p14="http://schemas.microsoft.com/office/powerpoint/2010/main" val="2822789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smtClean="0"/>
              <a:t>Video</a:t>
            </a:r>
            <a:r>
              <a:rPr lang="pt-BR" dirty="0" smtClean="0"/>
              <a:t> </a:t>
            </a:r>
            <a:r>
              <a:rPr lang="pt-BR" dirty="0" err="1" smtClean="0"/>
              <a:t>youtube</a:t>
            </a:r>
            <a:r>
              <a:rPr lang="pt-BR" smtClean="0"/>
              <a:t> = “GENEROSIDADE </a:t>
            </a:r>
            <a:r>
              <a:rPr lang="pt-BR" dirty="0" smtClean="0"/>
              <a:t>- PASSE ADIANTE  ADOTE </a:t>
            </a:r>
            <a:r>
              <a:rPr lang="pt-BR" smtClean="0"/>
              <a:t>UM PRATO”</a:t>
            </a:r>
            <a:endParaRPr lang="pt-BR" dirty="0"/>
          </a:p>
        </p:txBody>
      </p:sp>
      <p:sp>
        <p:nvSpPr>
          <p:cNvPr id="4" name="Espaço Reservado para Número de Slide 3"/>
          <p:cNvSpPr>
            <a:spLocks noGrp="1"/>
          </p:cNvSpPr>
          <p:nvPr>
            <p:ph type="sldNum" sz="quarter" idx="10"/>
          </p:nvPr>
        </p:nvSpPr>
        <p:spPr/>
        <p:txBody>
          <a:bodyPr/>
          <a:lstStyle/>
          <a:p>
            <a:fld id="{64AC035F-05D9-4361-BEE7-A65C8F990C1A}" type="slidenum">
              <a:rPr lang="pt-BR" smtClean="0"/>
              <a:pPr/>
              <a:t>14</a:t>
            </a:fld>
            <a:endParaRPr lang="pt-BR"/>
          </a:p>
        </p:txBody>
      </p:sp>
    </p:spTree>
    <p:extLst>
      <p:ext uri="{BB962C8B-B14F-4D97-AF65-F5344CB8AC3E}">
        <p14:creationId xmlns:p14="http://schemas.microsoft.com/office/powerpoint/2010/main" val="3832331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i="0" kern="1200" dirty="0">
                <a:solidFill>
                  <a:schemeClr val="tx1"/>
                </a:solidFill>
                <a:effectLst/>
                <a:latin typeface="+mn-lt"/>
                <a:ea typeface="+mn-ea"/>
                <a:cs typeface="+mn-cs"/>
              </a:rPr>
              <a:t>Generosidade</a:t>
            </a:r>
            <a:r>
              <a:rPr lang="pt-BR" sz="1200" b="0" i="0" kern="1200" dirty="0">
                <a:solidFill>
                  <a:schemeClr val="tx1"/>
                </a:solidFill>
                <a:effectLst/>
                <a:latin typeface="+mn-lt"/>
                <a:ea typeface="+mn-ea"/>
                <a:cs typeface="+mn-cs"/>
              </a:rPr>
              <a:t> é a </a:t>
            </a:r>
            <a:r>
              <a:rPr lang="pt-BR" sz="1200" b="0" i="0" u="none" strike="noStrike" kern="1200" dirty="0">
                <a:solidFill>
                  <a:schemeClr val="tx1"/>
                </a:solidFill>
                <a:effectLst/>
                <a:latin typeface="+mn-lt"/>
                <a:ea typeface="+mn-ea"/>
                <a:cs typeface="+mn-cs"/>
                <a:hlinkClick r:id="rId3" tooltip="Virtude"/>
              </a:rPr>
              <a:t>virtude</a:t>
            </a:r>
            <a:r>
              <a:rPr lang="pt-BR" sz="1200" b="0" i="0" kern="1200" dirty="0">
                <a:solidFill>
                  <a:schemeClr val="tx1"/>
                </a:solidFill>
                <a:effectLst/>
                <a:latin typeface="+mn-lt"/>
                <a:ea typeface="+mn-ea"/>
                <a:cs typeface="+mn-cs"/>
              </a:rPr>
              <a:t> em que a pessoa ou o animal tem quando acrescenta algo ao próximo. Ela se aplica também quando a pessoa que dá algo a alguém tem o suficiente para dividir ou não. Não se limita apenas em bens materiais. Generosos são tanto as pessoas que se sentem bem em dividir um tesouro com mais pessoas porque isso as fará bem, tanto quanto aquela pessoa que dividirá um tempo agradável para outros sem a necessidade de receber algo em troca.</a:t>
            </a:r>
            <a:endParaRPr lang="pt-BR" dirty="0"/>
          </a:p>
        </p:txBody>
      </p:sp>
      <p:sp>
        <p:nvSpPr>
          <p:cNvPr id="4" name="Espaço Reservado para Número de Slide 3"/>
          <p:cNvSpPr>
            <a:spLocks noGrp="1"/>
          </p:cNvSpPr>
          <p:nvPr>
            <p:ph type="sldNum" sz="quarter" idx="10"/>
          </p:nvPr>
        </p:nvSpPr>
        <p:spPr/>
        <p:txBody>
          <a:bodyPr/>
          <a:lstStyle/>
          <a:p>
            <a:fld id="{64AC035F-05D9-4361-BEE7-A65C8F990C1A}" type="slidenum">
              <a:rPr lang="pt-BR" smtClean="0"/>
              <a:pPr/>
              <a:t>3</a:t>
            </a:fld>
            <a:endParaRPr lang="pt-BR"/>
          </a:p>
        </p:txBody>
      </p:sp>
    </p:spTree>
    <p:extLst>
      <p:ext uri="{BB962C8B-B14F-4D97-AF65-F5344CB8AC3E}">
        <p14:creationId xmlns:p14="http://schemas.microsoft.com/office/powerpoint/2010/main" val="3033850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Produzido pela fundação britânica </a:t>
            </a:r>
            <a:r>
              <a:rPr lang="pt-BR" sz="1200" b="0" i="0" kern="1200" dirty="0" err="1">
                <a:solidFill>
                  <a:schemeClr val="tx1"/>
                </a:solidFill>
                <a:effectLst/>
                <a:latin typeface="+mn-lt"/>
                <a:ea typeface="+mn-ea"/>
                <a:cs typeface="+mn-cs"/>
              </a:rPr>
              <a:t>Charities</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Aid</a:t>
            </a:r>
            <a:r>
              <a:rPr lang="pt-BR" sz="1200" b="0" i="0" kern="1200" dirty="0">
                <a:solidFill>
                  <a:schemeClr val="tx1"/>
                </a:solidFill>
                <a:effectLst/>
                <a:latin typeface="+mn-lt"/>
                <a:ea typeface="+mn-ea"/>
                <a:cs typeface="+mn-cs"/>
              </a:rPr>
              <a:t> Foundation, o </a:t>
            </a:r>
            <a:r>
              <a:rPr lang="pt-BR" sz="1200" b="0" i="0" u="none" strike="noStrike" kern="1200" dirty="0">
                <a:solidFill>
                  <a:schemeClr val="tx1"/>
                </a:solidFill>
                <a:effectLst/>
                <a:latin typeface="+mn-lt"/>
                <a:ea typeface="+mn-ea"/>
                <a:cs typeface="+mn-cs"/>
                <a:hlinkClick r:id="rId3"/>
              </a:rPr>
              <a:t>The World </a:t>
            </a:r>
            <a:r>
              <a:rPr lang="pt-BR" sz="1200" b="0" i="0" u="none" strike="noStrike" kern="1200" dirty="0" err="1">
                <a:solidFill>
                  <a:schemeClr val="tx1"/>
                </a:solidFill>
                <a:effectLst/>
                <a:latin typeface="+mn-lt"/>
                <a:ea typeface="+mn-ea"/>
                <a:cs typeface="+mn-cs"/>
                <a:hlinkClick r:id="rId3"/>
              </a:rPr>
              <a:t>Giving</a:t>
            </a:r>
            <a:r>
              <a:rPr lang="pt-BR" sz="1200" b="0" i="0" u="none" strike="noStrike" kern="1200" dirty="0">
                <a:solidFill>
                  <a:schemeClr val="tx1"/>
                </a:solidFill>
                <a:effectLst/>
                <a:latin typeface="+mn-lt"/>
                <a:ea typeface="+mn-ea"/>
                <a:cs typeface="+mn-cs"/>
                <a:hlinkClick r:id="rId3"/>
              </a:rPr>
              <a:t> Index</a:t>
            </a:r>
            <a:r>
              <a:rPr lang="pt-BR" sz="1200" b="0" i="0" kern="1200" dirty="0">
                <a:solidFill>
                  <a:schemeClr val="tx1"/>
                </a:solidFill>
                <a:effectLst/>
                <a:latin typeface="+mn-lt"/>
                <a:ea typeface="+mn-ea"/>
                <a:cs typeface="+mn-cs"/>
              </a:rPr>
              <a:t> avalia o comportamento da população de 135 países quando o assunto é </a:t>
            </a:r>
            <a:r>
              <a:rPr lang="pt-BR" sz="1200" b="1" i="0" u="none" strike="noStrike" kern="1200" dirty="0">
                <a:solidFill>
                  <a:schemeClr val="tx1"/>
                </a:solidFill>
                <a:effectLst/>
                <a:latin typeface="+mn-lt"/>
                <a:ea typeface="+mn-ea"/>
                <a:cs typeface="+mn-cs"/>
                <a:hlinkClick r:id="rId4"/>
              </a:rPr>
              <a:t>filantropia</a:t>
            </a:r>
            <a:r>
              <a:rPr lang="pt-BR" sz="1200" b="0" i="0" kern="1200" dirty="0">
                <a:solidFill>
                  <a:schemeClr val="tx1"/>
                </a:solidFill>
                <a:effectLst/>
                <a:latin typeface="+mn-lt"/>
                <a:ea typeface="+mn-ea"/>
                <a:cs typeface="+mn-cs"/>
              </a:rPr>
              <a:t>. Deste 135 </a:t>
            </a:r>
            <a:r>
              <a:rPr lang="pt-BR" sz="1200" b="0" i="0" kern="1200" dirty="0" err="1">
                <a:solidFill>
                  <a:schemeClr val="tx1"/>
                </a:solidFill>
                <a:effectLst/>
                <a:latin typeface="+mn-lt"/>
                <a:ea typeface="+mn-ea"/>
                <a:cs typeface="+mn-cs"/>
              </a:rPr>
              <a:t>paises</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analizados</a:t>
            </a:r>
            <a:r>
              <a:rPr lang="pt-BR" sz="1200" b="0" i="0" kern="1200" dirty="0">
                <a:solidFill>
                  <a:schemeClr val="tx1"/>
                </a:solidFill>
                <a:effectLst/>
                <a:latin typeface="+mn-lt"/>
                <a:ea typeface="+mn-ea"/>
                <a:cs typeface="+mn-cs"/>
              </a:rPr>
              <a:t>, o Brasil está na posição 90 de pais mais generoso.</a:t>
            </a:r>
            <a:r>
              <a:rPr lang="pt-BR" sz="1200" b="0" i="0" kern="1200" baseline="0" dirty="0">
                <a:solidFill>
                  <a:schemeClr val="tx1"/>
                </a:solidFill>
                <a:effectLst/>
                <a:latin typeface="+mn-lt"/>
                <a:ea typeface="+mn-ea"/>
                <a:cs typeface="+mn-cs"/>
              </a:rPr>
              <a:t> </a:t>
            </a:r>
            <a:endParaRPr lang="pt-BR" dirty="0"/>
          </a:p>
          <a:p>
            <a:endParaRPr lang="pt-BR" dirty="0"/>
          </a:p>
          <a:p>
            <a:endParaRPr lang="pt-BR" dirty="0"/>
          </a:p>
          <a:p>
            <a:r>
              <a:rPr lang="pt-BR" dirty="0"/>
              <a:t>https://exame.abril.com.br/mundo/os-20-paises-mais-generosos-do-mundo/</a:t>
            </a:r>
          </a:p>
        </p:txBody>
      </p:sp>
      <p:sp>
        <p:nvSpPr>
          <p:cNvPr id="4" name="Espaço Reservado para Número de Slide 3"/>
          <p:cNvSpPr>
            <a:spLocks noGrp="1"/>
          </p:cNvSpPr>
          <p:nvPr>
            <p:ph type="sldNum" sz="quarter" idx="10"/>
          </p:nvPr>
        </p:nvSpPr>
        <p:spPr/>
        <p:txBody>
          <a:bodyPr/>
          <a:lstStyle/>
          <a:p>
            <a:fld id="{64AC035F-05D9-4361-BEE7-A65C8F990C1A}" type="slidenum">
              <a:rPr lang="pt-BR" smtClean="0"/>
              <a:pPr/>
              <a:t>4</a:t>
            </a:fld>
            <a:endParaRPr lang="pt-BR"/>
          </a:p>
        </p:txBody>
      </p:sp>
    </p:spTree>
    <p:extLst>
      <p:ext uri="{BB962C8B-B14F-4D97-AF65-F5344CB8AC3E}">
        <p14:creationId xmlns:p14="http://schemas.microsoft.com/office/powerpoint/2010/main" val="830095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 pergunta que está na boca de todos é: o que eu ganho com isso? Eu te ajudo, mas e o que eu ganho. Hoje em dia, ninguém, ou pelo</a:t>
            </a:r>
            <a:r>
              <a:rPr lang="pt-BR" baseline="0" dirty="0"/>
              <a:t> menos a grande maioria das pessoas não estão dispostas a usar de generosidade, e sim, sempre fazem algo esperando algo em troca.</a:t>
            </a:r>
            <a:endParaRPr lang="pt-BR" dirty="0"/>
          </a:p>
        </p:txBody>
      </p:sp>
      <p:sp>
        <p:nvSpPr>
          <p:cNvPr id="4" name="Espaço Reservado para Número de Slide 3"/>
          <p:cNvSpPr>
            <a:spLocks noGrp="1"/>
          </p:cNvSpPr>
          <p:nvPr>
            <p:ph type="sldNum" sz="quarter" idx="10"/>
          </p:nvPr>
        </p:nvSpPr>
        <p:spPr/>
        <p:txBody>
          <a:bodyPr/>
          <a:lstStyle/>
          <a:p>
            <a:fld id="{64AC035F-05D9-4361-BEE7-A65C8F990C1A}" type="slidenum">
              <a:rPr lang="pt-BR" smtClean="0"/>
              <a:pPr/>
              <a:t>5</a:t>
            </a:fld>
            <a:endParaRPr lang="pt-BR"/>
          </a:p>
        </p:txBody>
      </p:sp>
    </p:spTree>
    <p:extLst>
      <p:ext uri="{BB962C8B-B14F-4D97-AF65-F5344CB8AC3E}">
        <p14:creationId xmlns:p14="http://schemas.microsoft.com/office/powerpoint/2010/main" val="4128167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0" i="0" kern="1200" dirty="0">
                <a:solidFill>
                  <a:schemeClr val="tx1"/>
                </a:solidFill>
                <a:effectLst/>
                <a:latin typeface="+mn-lt"/>
                <a:ea typeface="+mn-ea"/>
                <a:cs typeface="+mn-cs"/>
              </a:rPr>
              <a:t>Em "Cegueira moral - a perda da sensibilidade na modernidade líquida“.... </a:t>
            </a:r>
            <a:r>
              <a:rPr lang="pt-BR" sz="1200" b="0" i="0" kern="1200" dirty="0" err="1">
                <a:solidFill>
                  <a:schemeClr val="tx1"/>
                </a:solidFill>
                <a:effectLst/>
                <a:latin typeface="+mn-lt"/>
                <a:ea typeface="+mn-ea"/>
                <a:cs typeface="+mn-cs"/>
              </a:rPr>
              <a:t>Bauman</a:t>
            </a:r>
            <a:r>
              <a:rPr lang="pt-BR" sz="1200" b="0" i="0" kern="1200" baseline="0" dirty="0">
                <a:solidFill>
                  <a:schemeClr val="tx1"/>
                </a:solidFill>
                <a:effectLst/>
                <a:latin typeface="+mn-lt"/>
                <a:ea typeface="+mn-ea"/>
                <a:cs typeface="+mn-cs"/>
              </a:rPr>
              <a:t> e </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Leonidas</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Donskis</a:t>
            </a:r>
            <a:r>
              <a:rPr lang="pt-BR" sz="1200" b="0" i="0" kern="1200" dirty="0">
                <a:solidFill>
                  <a:schemeClr val="tx1"/>
                </a:solidFill>
                <a:effectLst/>
                <a:latin typeface="+mn-lt"/>
                <a:ea typeface="+mn-ea"/>
                <a:cs typeface="+mn-cs"/>
              </a:rPr>
              <a:t>, discorrem sobre os fenômenos que se abatem sobre o mundo contemporâneo e constatam que a sociedade vive "a era da indiferença". Em outras palavras, as pessoas estão se tornando insensíveis ao sofrimento alheio e perdendo a compaixão pelo outro, fato que pode ser observado no cotidiano, fazendo cair por terra o conceito de comunidade.</a:t>
            </a:r>
            <a:endParaRPr lang="pt-BR" dirty="0"/>
          </a:p>
          <a:p>
            <a:endParaRPr lang="pt-BR" dirty="0"/>
          </a:p>
        </p:txBody>
      </p:sp>
      <p:sp>
        <p:nvSpPr>
          <p:cNvPr id="4" name="Espaço Reservado para Número de Slide 3"/>
          <p:cNvSpPr>
            <a:spLocks noGrp="1"/>
          </p:cNvSpPr>
          <p:nvPr>
            <p:ph type="sldNum" sz="quarter" idx="10"/>
          </p:nvPr>
        </p:nvSpPr>
        <p:spPr/>
        <p:txBody>
          <a:bodyPr/>
          <a:lstStyle/>
          <a:p>
            <a:fld id="{64AC035F-05D9-4361-BEE7-A65C8F990C1A}" type="slidenum">
              <a:rPr lang="pt-BR" smtClean="0"/>
              <a:pPr/>
              <a:t>6</a:t>
            </a:fld>
            <a:endParaRPr lang="pt-BR"/>
          </a:p>
        </p:txBody>
      </p:sp>
    </p:spTree>
    <p:extLst>
      <p:ext uri="{BB962C8B-B14F-4D97-AF65-F5344CB8AC3E}">
        <p14:creationId xmlns:p14="http://schemas.microsoft.com/office/powerpoint/2010/main" val="1955884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Para mascarar</a:t>
            </a:r>
            <a:r>
              <a:rPr lang="pt-BR" baseline="0" dirty="0"/>
              <a:t> nossa indiferença, temos as redes sociais. Nelas parecemos tão preocupados com o todo, que </a:t>
            </a:r>
            <a:r>
              <a:rPr lang="pt-BR" baseline="0" dirty="0" err="1"/>
              <a:t>deverí-amos</a:t>
            </a:r>
            <a:r>
              <a:rPr lang="pt-BR" baseline="0" dirty="0"/>
              <a:t> receber uma medalha de generosidade. Nas redes sociais muitas vezes somos vistos como  Heróis ou heroínas. Como aqueles que defendem os necessitados, que lutam pela doação de sangue, que são contra o aborto, são contra a desonestidade, que somos a generosidade em pessoa. Mas na pratica isso não passa de postagens, curtidas, compartilhamentos, etc. </a:t>
            </a:r>
            <a:endParaRPr lang="pt-BR" dirty="0"/>
          </a:p>
        </p:txBody>
      </p:sp>
      <p:sp>
        <p:nvSpPr>
          <p:cNvPr id="4" name="Espaço Reservado para Número de Slide 3"/>
          <p:cNvSpPr>
            <a:spLocks noGrp="1"/>
          </p:cNvSpPr>
          <p:nvPr>
            <p:ph type="sldNum" sz="quarter" idx="10"/>
          </p:nvPr>
        </p:nvSpPr>
        <p:spPr/>
        <p:txBody>
          <a:bodyPr/>
          <a:lstStyle/>
          <a:p>
            <a:fld id="{64AC035F-05D9-4361-BEE7-A65C8F990C1A}" type="slidenum">
              <a:rPr lang="pt-BR" smtClean="0"/>
              <a:pPr/>
              <a:t>7</a:t>
            </a:fld>
            <a:endParaRPr lang="pt-BR"/>
          </a:p>
        </p:txBody>
      </p:sp>
    </p:spTree>
    <p:extLst>
      <p:ext uri="{BB962C8B-B14F-4D97-AF65-F5344CB8AC3E}">
        <p14:creationId xmlns:p14="http://schemas.microsoft.com/office/powerpoint/2010/main" val="823118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Somos a geração </a:t>
            </a:r>
            <a:r>
              <a:rPr lang="pt-BR" dirty="0" smtClean="0"/>
              <a:t>indiferença... comentar</a:t>
            </a:r>
            <a:endParaRPr lang="pt-BR" dirty="0"/>
          </a:p>
        </p:txBody>
      </p:sp>
      <p:sp>
        <p:nvSpPr>
          <p:cNvPr id="4" name="Espaço Reservado para Número de Slide 3"/>
          <p:cNvSpPr>
            <a:spLocks noGrp="1"/>
          </p:cNvSpPr>
          <p:nvPr>
            <p:ph type="sldNum" sz="quarter" idx="10"/>
          </p:nvPr>
        </p:nvSpPr>
        <p:spPr/>
        <p:txBody>
          <a:bodyPr/>
          <a:lstStyle/>
          <a:p>
            <a:fld id="{64AC035F-05D9-4361-BEE7-A65C8F990C1A}" type="slidenum">
              <a:rPr lang="pt-BR" smtClean="0"/>
              <a:pPr/>
              <a:t>8</a:t>
            </a:fld>
            <a:endParaRPr lang="pt-BR"/>
          </a:p>
        </p:txBody>
      </p:sp>
    </p:spTree>
    <p:extLst>
      <p:ext uri="{BB962C8B-B14F-4D97-AF65-F5344CB8AC3E}">
        <p14:creationId xmlns:p14="http://schemas.microsoft.com/office/powerpoint/2010/main" val="1923732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Outra marca dos</a:t>
            </a:r>
            <a:r>
              <a:rPr lang="pt-BR" sz="1200" b="0" i="0" kern="1200" baseline="0" dirty="0">
                <a:solidFill>
                  <a:schemeClr val="tx1"/>
                </a:solidFill>
                <a:effectLst/>
                <a:latin typeface="+mn-lt"/>
                <a:ea typeface="+mn-ea"/>
                <a:cs typeface="+mn-cs"/>
              </a:rPr>
              <a:t> dias atuais </a:t>
            </a:r>
            <a:r>
              <a:rPr lang="pt-BR" sz="1200" b="0" i="0" kern="1200" dirty="0">
                <a:solidFill>
                  <a:schemeClr val="tx1"/>
                </a:solidFill>
                <a:effectLst/>
                <a:latin typeface="+mn-lt"/>
                <a:ea typeface="+mn-ea"/>
                <a:cs typeface="+mn-cs"/>
              </a:rPr>
              <a:t>é o lema do "faça você mesmo“. Comentar.</a:t>
            </a:r>
            <a:endParaRPr lang="pt-BR" dirty="0"/>
          </a:p>
        </p:txBody>
      </p:sp>
      <p:sp>
        <p:nvSpPr>
          <p:cNvPr id="4" name="Espaço Reservado para Número de Slide 3"/>
          <p:cNvSpPr>
            <a:spLocks noGrp="1"/>
          </p:cNvSpPr>
          <p:nvPr>
            <p:ph type="sldNum" sz="quarter" idx="10"/>
          </p:nvPr>
        </p:nvSpPr>
        <p:spPr/>
        <p:txBody>
          <a:bodyPr/>
          <a:lstStyle/>
          <a:p>
            <a:fld id="{64AC035F-05D9-4361-BEE7-A65C8F990C1A}" type="slidenum">
              <a:rPr lang="pt-BR" smtClean="0"/>
              <a:pPr/>
              <a:t>9</a:t>
            </a:fld>
            <a:endParaRPr lang="pt-BR"/>
          </a:p>
        </p:txBody>
      </p:sp>
    </p:spTree>
    <p:extLst>
      <p:ext uri="{BB962C8B-B14F-4D97-AF65-F5344CB8AC3E}">
        <p14:creationId xmlns:p14="http://schemas.microsoft.com/office/powerpoint/2010/main" val="779221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0" i="0" kern="1200" dirty="0">
                <a:solidFill>
                  <a:schemeClr val="tx1"/>
                </a:solidFill>
                <a:effectLst/>
                <a:latin typeface="+mn-lt"/>
                <a:ea typeface="+mn-ea"/>
                <a:cs typeface="+mn-cs"/>
              </a:rPr>
              <a:t>seguindo a tendência do "salve-se quem puder". Comentar.</a:t>
            </a:r>
            <a:endParaRPr lang="pt-BR" dirty="0"/>
          </a:p>
        </p:txBody>
      </p:sp>
      <p:sp>
        <p:nvSpPr>
          <p:cNvPr id="4" name="Espaço Reservado para Número de Slide 3"/>
          <p:cNvSpPr>
            <a:spLocks noGrp="1"/>
          </p:cNvSpPr>
          <p:nvPr>
            <p:ph type="sldNum" sz="quarter" idx="10"/>
          </p:nvPr>
        </p:nvSpPr>
        <p:spPr/>
        <p:txBody>
          <a:bodyPr/>
          <a:lstStyle/>
          <a:p>
            <a:fld id="{64AC035F-05D9-4361-BEE7-A65C8F990C1A}" type="slidenum">
              <a:rPr lang="pt-BR" smtClean="0"/>
              <a:pPr/>
              <a:t>10</a:t>
            </a:fld>
            <a:endParaRPr lang="pt-BR"/>
          </a:p>
        </p:txBody>
      </p:sp>
    </p:spTree>
    <p:extLst>
      <p:ext uri="{BB962C8B-B14F-4D97-AF65-F5344CB8AC3E}">
        <p14:creationId xmlns:p14="http://schemas.microsoft.com/office/powerpoint/2010/main" val="3627661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B16945E-3E7C-4FD6-BD58-F720B4A1745E}" type="datetimeFigureOut">
              <a:rPr lang="pt-BR" smtClean="0"/>
              <a:pPr/>
              <a:t>05/01/2019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71B106E-D7FF-496A-A344-B6CB319471E0}" type="slidenum">
              <a:rPr lang="pt-BR" smtClean="0"/>
              <a:pPr/>
              <a:t>‹nº›</a:t>
            </a:fld>
            <a:endParaRPr lang="pt-BR"/>
          </a:p>
        </p:txBody>
      </p:sp>
    </p:spTree>
    <p:extLst>
      <p:ext uri="{BB962C8B-B14F-4D97-AF65-F5344CB8AC3E}">
        <p14:creationId xmlns:p14="http://schemas.microsoft.com/office/powerpoint/2010/main" val="1637352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B16945E-3E7C-4FD6-BD58-F720B4A1745E}" type="datetimeFigureOut">
              <a:rPr lang="pt-BR" smtClean="0"/>
              <a:pPr/>
              <a:t>05/01/2019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71B106E-D7FF-496A-A344-B6CB319471E0}" type="slidenum">
              <a:rPr lang="pt-BR" smtClean="0"/>
              <a:pPr/>
              <a:t>‹nº›</a:t>
            </a:fld>
            <a:endParaRPr lang="pt-BR"/>
          </a:p>
        </p:txBody>
      </p:sp>
    </p:spTree>
    <p:extLst>
      <p:ext uri="{BB962C8B-B14F-4D97-AF65-F5344CB8AC3E}">
        <p14:creationId xmlns:p14="http://schemas.microsoft.com/office/powerpoint/2010/main" val="409141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B16945E-3E7C-4FD6-BD58-F720B4A1745E}" type="datetimeFigureOut">
              <a:rPr lang="pt-BR" smtClean="0"/>
              <a:pPr/>
              <a:t>05/01/2019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71B106E-D7FF-496A-A344-B6CB319471E0}" type="slidenum">
              <a:rPr lang="pt-BR" smtClean="0"/>
              <a:pPr/>
              <a:t>‹nº›</a:t>
            </a:fld>
            <a:endParaRPr lang="pt-BR"/>
          </a:p>
        </p:txBody>
      </p:sp>
    </p:spTree>
    <p:extLst>
      <p:ext uri="{BB962C8B-B14F-4D97-AF65-F5344CB8AC3E}">
        <p14:creationId xmlns:p14="http://schemas.microsoft.com/office/powerpoint/2010/main" val="2801490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B16945E-3E7C-4FD6-BD58-F720B4A1745E}" type="datetimeFigureOut">
              <a:rPr lang="pt-BR" smtClean="0"/>
              <a:pPr/>
              <a:t>05/01/2019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71B106E-D7FF-496A-A344-B6CB319471E0}" type="slidenum">
              <a:rPr lang="pt-BR" smtClean="0"/>
              <a:pPr/>
              <a:t>‹nº›</a:t>
            </a:fld>
            <a:endParaRPr lang="pt-BR"/>
          </a:p>
        </p:txBody>
      </p:sp>
    </p:spTree>
    <p:extLst>
      <p:ext uri="{BB962C8B-B14F-4D97-AF65-F5344CB8AC3E}">
        <p14:creationId xmlns:p14="http://schemas.microsoft.com/office/powerpoint/2010/main" val="4105412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BB16945E-3E7C-4FD6-BD58-F720B4A1745E}" type="datetimeFigureOut">
              <a:rPr lang="pt-BR" smtClean="0"/>
              <a:pPr/>
              <a:t>05/01/2019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71B106E-D7FF-496A-A344-B6CB319471E0}" type="slidenum">
              <a:rPr lang="pt-BR" smtClean="0"/>
              <a:pPr/>
              <a:t>‹nº›</a:t>
            </a:fld>
            <a:endParaRPr lang="pt-BR"/>
          </a:p>
        </p:txBody>
      </p:sp>
    </p:spTree>
    <p:extLst>
      <p:ext uri="{BB962C8B-B14F-4D97-AF65-F5344CB8AC3E}">
        <p14:creationId xmlns:p14="http://schemas.microsoft.com/office/powerpoint/2010/main" val="41880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B16945E-3E7C-4FD6-BD58-F720B4A1745E}" type="datetimeFigureOut">
              <a:rPr lang="pt-BR" smtClean="0"/>
              <a:pPr/>
              <a:t>05/01/2019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71B106E-D7FF-496A-A344-B6CB319471E0}" type="slidenum">
              <a:rPr lang="pt-BR" smtClean="0"/>
              <a:pPr/>
              <a:t>‹nº›</a:t>
            </a:fld>
            <a:endParaRPr lang="pt-BR"/>
          </a:p>
        </p:txBody>
      </p:sp>
    </p:spTree>
    <p:extLst>
      <p:ext uri="{BB962C8B-B14F-4D97-AF65-F5344CB8AC3E}">
        <p14:creationId xmlns:p14="http://schemas.microsoft.com/office/powerpoint/2010/main" val="3853962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B16945E-3E7C-4FD6-BD58-F720B4A1745E}" type="datetimeFigureOut">
              <a:rPr lang="pt-BR" smtClean="0"/>
              <a:pPr/>
              <a:t>05/01/2019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71B106E-D7FF-496A-A344-B6CB319471E0}" type="slidenum">
              <a:rPr lang="pt-BR" smtClean="0"/>
              <a:pPr/>
              <a:t>‹nº›</a:t>
            </a:fld>
            <a:endParaRPr lang="pt-BR"/>
          </a:p>
        </p:txBody>
      </p:sp>
    </p:spTree>
    <p:extLst>
      <p:ext uri="{BB962C8B-B14F-4D97-AF65-F5344CB8AC3E}">
        <p14:creationId xmlns:p14="http://schemas.microsoft.com/office/powerpoint/2010/main" val="3765050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B16945E-3E7C-4FD6-BD58-F720B4A1745E}" type="datetimeFigureOut">
              <a:rPr lang="pt-BR" smtClean="0"/>
              <a:pPr/>
              <a:t>05/01/2019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71B106E-D7FF-496A-A344-B6CB319471E0}" type="slidenum">
              <a:rPr lang="pt-BR" smtClean="0"/>
              <a:pPr/>
              <a:t>‹nº›</a:t>
            </a:fld>
            <a:endParaRPr lang="pt-BR"/>
          </a:p>
        </p:txBody>
      </p:sp>
    </p:spTree>
    <p:extLst>
      <p:ext uri="{BB962C8B-B14F-4D97-AF65-F5344CB8AC3E}">
        <p14:creationId xmlns:p14="http://schemas.microsoft.com/office/powerpoint/2010/main" val="1443073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B16945E-3E7C-4FD6-BD58-F720B4A1745E}" type="datetimeFigureOut">
              <a:rPr lang="pt-BR" smtClean="0"/>
              <a:pPr/>
              <a:t>05/01/2019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71B106E-D7FF-496A-A344-B6CB319471E0}" type="slidenum">
              <a:rPr lang="pt-BR" smtClean="0"/>
              <a:pPr/>
              <a:t>‹nº›</a:t>
            </a:fld>
            <a:endParaRPr lang="pt-BR"/>
          </a:p>
        </p:txBody>
      </p:sp>
    </p:spTree>
    <p:extLst>
      <p:ext uri="{BB962C8B-B14F-4D97-AF65-F5344CB8AC3E}">
        <p14:creationId xmlns:p14="http://schemas.microsoft.com/office/powerpoint/2010/main" val="740900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B16945E-3E7C-4FD6-BD58-F720B4A1745E}" type="datetimeFigureOut">
              <a:rPr lang="pt-BR" smtClean="0"/>
              <a:pPr/>
              <a:t>05/01/2019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71B106E-D7FF-496A-A344-B6CB319471E0}" type="slidenum">
              <a:rPr lang="pt-BR" smtClean="0"/>
              <a:pPr/>
              <a:t>‹nº›</a:t>
            </a:fld>
            <a:endParaRPr lang="pt-BR"/>
          </a:p>
        </p:txBody>
      </p:sp>
    </p:spTree>
    <p:extLst>
      <p:ext uri="{BB962C8B-B14F-4D97-AF65-F5344CB8AC3E}">
        <p14:creationId xmlns:p14="http://schemas.microsoft.com/office/powerpoint/2010/main" val="3771026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B16945E-3E7C-4FD6-BD58-F720B4A1745E}" type="datetimeFigureOut">
              <a:rPr lang="pt-BR" smtClean="0"/>
              <a:pPr/>
              <a:t>05/01/2019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71B106E-D7FF-496A-A344-B6CB319471E0}" type="slidenum">
              <a:rPr lang="pt-BR" smtClean="0"/>
              <a:pPr/>
              <a:t>‹nº›</a:t>
            </a:fld>
            <a:endParaRPr lang="pt-BR"/>
          </a:p>
        </p:txBody>
      </p:sp>
    </p:spTree>
    <p:extLst>
      <p:ext uri="{BB962C8B-B14F-4D97-AF65-F5344CB8AC3E}">
        <p14:creationId xmlns:p14="http://schemas.microsoft.com/office/powerpoint/2010/main" val="168611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6945E-3E7C-4FD6-BD58-F720B4A1745E}" type="datetimeFigureOut">
              <a:rPr lang="pt-BR" smtClean="0"/>
              <a:pPr/>
              <a:t>05/01/2019</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B106E-D7FF-496A-A344-B6CB319471E0}" type="slidenum">
              <a:rPr lang="pt-BR" smtClean="0"/>
              <a:pPr/>
              <a:t>‹nº›</a:t>
            </a:fld>
            <a:endParaRPr lang="pt-BR"/>
          </a:p>
        </p:txBody>
      </p:sp>
    </p:spTree>
    <p:extLst>
      <p:ext uri="{BB962C8B-B14F-4D97-AF65-F5344CB8AC3E}">
        <p14:creationId xmlns:p14="http://schemas.microsoft.com/office/powerpoint/2010/main" val="2944116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file:///E:\13.08.2018%20Generosidade\fun2%20e%20M&#233;dio\GENEROSIDADE%20-%20PASSE%20ADIANTE%20%20ADOTE%20UM%20PRATO.mp4" TargetMode="Externa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file:///E:\13.08.2018%20Generosidade\fun2%20e%20M&#233;dio\LI&#199;&#195;O%20DE%20VIDA%20%20I%20%20Seja%20generoso.mp4"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3074" name="Picture 2" descr="C:\Users\Domene\Desktop\lightstock_112668_medium_user_31359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5250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5162499" y="4669429"/>
            <a:ext cx="4139951" cy="1015663"/>
          </a:xfrm>
          <a:prstGeom prst="rect">
            <a:avLst/>
          </a:prstGeom>
          <a:noFill/>
        </p:spPr>
        <p:txBody>
          <a:bodyPr wrap="square" lIns="91440" tIns="45720" rIns="91440" bIns="45720">
            <a:spAutoFit/>
          </a:bodyPr>
          <a:lstStyle/>
          <a:p>
            <a:pPr algn="ctr"/>
            <a:r>
              <a:rPr lang="pt-BR" sz="6000" b="0" cap="none" spc="0" dirty="0">
                <a:ln w="18415" cmpd="sng">
                  <a:solidFill>
                    <a:srgbClr val="FFFFFF"/>
                  </a:solidFill>
                  <a:prstDash val="solid"/>
                </a:ln>
                <a:solidFill>
                  <a:srgbClr val="FFFFFF"/>
                </a:solidFill>
                <a:latin typeface="AR CENA" panose="02000000000000000000" pitchFamily="2" charset="0"/>
              </a:rPr>
              <a:t>Generosidade</a:t>
            </a:r>
            <a:r>
              <a:rPr lang="pt-BR" sz="6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p:txBody>
      </p:sp>
      <p:sp>
        <p:nvSpPr>
          <p:cNvPr id="6" name="CaixaDeTexto 5"/>
          <p:cNvSpPr txBox="1"/>
          <p:nvPr/>
        </p:nvSpPr>
        <p:spPr>
          <a:xfrm>
            <a:off x="4931085" y="5673060"/>
            <a:ext cx="4392488" cy="1077218"/>
          </a:xfrm>
          <a:prstGeom prst="rect">
            <a:avLst/>
          </a:prstGeom>
          <a:noFill/>
        </p:spPr>
        <p:txBody>
          <a:bodyPr wrap="square" rtlCol="0">
            <a:spAutoFit/>
          </a:bodyPr>
          <a:lstStyle/>
          <a:p>
            <a:pPr algn="ctr"/>
            <a:r>
              <a:rPr lang="pt-BR" sz="3200" dirty="0">
                <a:solidFill>
                  <a:srgbClr val="FFFF00"/>
                </a:solidFill>
                <a:latin typeface="AR CENA" panose="02000000000000000000" pitchFamily="2" charset="0"/>
              </a:rPr>
              <a:t>Pastoral Estudantil -APV  </a:t>
            </a:r>
          </a:p>
          <a:p>
            <a:pPr algn="ctr"/>
            <a:r>
              <a:rPr lang="pt-BR" sz="3200" dirty="0">
                <a:solidFill>
                  <a:srgbClr val="FFFF00"/>
                </a:solidFill>
                <a:latin typeface="AR CENA" panose="02000000000000000000" pitchFamily="2" charset="0"/>
              </a:rPr>
              <a:t>Pr. Duary Domene </a:t>
            </a:r>
          </a:p>
        </p:txBody>
      </p:sp>
    </p:spTree>
    <p:extLst>
      <p:ext uri="{BB962C8B-B14F-4D97-AF65-F5344CB8AC3E}">
        <p14:creationId xmlns:p14="http://schemas.microsoft.com/office/powerpoint/2010/main" val="649299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5122" name="Picture 2" descr="C:\Users\Domene\Desktop\819vPChhmH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426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6146" name="Picture 2" descr="C:\Users\Domene\Desktop\ru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04" y="-10398"/>
            <a:ext cx="9165704" cy="6868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170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5122" name="Picture 2" descr="C:\Users\Domene\Desktop\maxresdefault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299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7170" name="Picture 2" descr="C:\Users\Domene\Desktop\generosidade-elefante-gato-1392314030274_1920x14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05"/>
            <a:ext cx="9144000" cy="6855695"/>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p:cNvSpPr/>
          <p:nvPr/>
        </p:nvSpPr>
        <p:spPr>
          <a:xfrm>
            <a:off x="-31141" y="2305"/>
            <a:ext cx="9144000" cy="2677656"/>
          </a:xfrm>
          <a:prstGeom prst="rect">
            <a:avLst/>
          </a:prstGeom>
          <a:noFill/>
        </p:spPr>
        <p:txBody>
          <a:bodyPr wrap="square" lIns="91440" tIns="45720" rIns="91440" bIns="45720">
            <a:spAutoFit/>
          </a:bodyPr>
          <a:lstStyle/>
          <a:p>
            <a:pPr algn="ctr"/>
            <a:r>
              <a:rPr lang="pt-BR"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O que é meu, é meu. O que é seu, é seu. </a:t>
            </a:r>
            <a:r>
              <a:rPr lang="pt-BR"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Mas....</a:t>
            </a:r>
          </a:p>
          <a:p>
            <a:pPr algn="ctr"/>
            <a:endParaRPr lang="pt-BR" sz="44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a:p>
            <a:pPr algn="ctr"/>
            <a:r>
              <a:rPr lang="pt-BR" sz="44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Podemos </a:t>
            </a:r>
            <a:r>
              <a:rPr lang="pt-BR" sz="44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compartilhar.</a:t>
            </a:r>
            <a:endParaRPr lang="pt-BR" sz="4400" b="1" cap="none"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Tree>
    <p:extLst>
      <p:ext uri="{BB962C8B-B14F-4D97-AF65-F5344CB8AC3E}">
        <p14:creationId xmlns:p14="http://schemas.microsoft.com/office/powerpoint/2010/main" val="912692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A239628-7965-47A2-AAC9-6C197D53A5FB}"/>
              </a:ext>
            </a:extLst>
          </p:cNvPr>
          <p:cNvSpPr>
            <a:spLocks noGrp="1"/>
          </p:cNvSpPr>
          <p:nvPr>
            <p:ph type="title"/>
          </p:nvPr>
        </p:nvSpPr>
        <p:spPr/>
        <p:txBody>
          <a:bodyPr/>
          <a:lstStyle/>
          <a:p>
            <a:r>
              <a:rPr lang="pt-BR" dirty="0" err="1" smtClean="0"/>
              <a:t>Video</a:t>
            </a:r>
            <a:r>
              <a:rPr lang="pt-BR" dirty="0" smtClean="0"/>
              <a:t> 2</a:t>
            </a:r>
            <a:endParaRPr lang="pt-BR" dirty="0"/>
          </a:p>
        </p:txBody>
      </p:sp>
      <p:pic>
        <p:nvPicPr>
          <p:cNvPr id="6" name="GENEROSIDADE - PASSE ADIANTE  ADOTE UM PRATO.mp4">
            <a:hlinkClick r:id="" action="ppaction://media"/>
          </p:cNvPr>
          <p:cNvPicPr>
            <a:picLocks noGrp="1" noRot="1" noChangeAspect="1"/>
          </p:cNvPicPr>
          <p:nvPr>
            <p:ph idx="1"/>
            <a:videoFile r:link="rId1"/>
          </p:nvPr>
        </p:nvPicPr>
        <p:blipFill>
          <a:blip r:embed="rId4"/>
          <a:stretch>
            <a:fillRect/>
          </a:stretch>
        </p:blipFill>
        <p:spPr>
          <a:xfrm>
            <a:off x="428596" y="1643050"/>
            <a:ext cx="8528264" cy="4797148"/>
          </a:xfrm>
          <a:prstGeom prst="rect">
            <a:avLst/>
          </a:prstGeom>
        </p:spPr>
      </p:pic>
    </p:spTree>
    <p:extLst>
      <p:ext uri="{BB962C8B-B14F-4D97-AF65-F5344CB8AC3E}">
        <p14:creationId xmlns:p14="http://schemas.microsoft.com/office/powerpoint/2010/main" val="232104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12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2050" name="Picture 2" descr="C:\Users\Domene\Desktop\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899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Video</a:t>
            </a:r>
            <a:r>
              <a:rPr lang="pt-BR" dirty="0" smtClean="0"/>
              <a:t> 1</a:t>
            </a:r>
            <a:endParaRPr lang="pt-BR" dirty="0"/>
          </a:p>
        </p:txBody>
      </p:sp>
      <p:pic>
        <p:nvPicPr>
          <p:cNvPr id="6" name="LIÇÃO DE VIDA  I  Seja generoso.mp4">
            <a:hlinkClick r:id="" action="ppaction://media"/>
          </p:cNvPr>
          <p:cNvPicPr>
            <a:picLocks noGrp="1" noRot="1" noChangeAspect="1"/>
          </p:cNvPicPr>
          <p:nvPr>
            <p:ph idx="1"/>
            <a:videoFile r:link="rId1"/>
          </p:nvPr>
        </p:nvPicPr>
        <p:blipFill>
          <a:blip r:embed="rId4"/>
          <a:stretch>
            <a:fillRect/>
          </a:stretch>
        </p:blipFill>
        <p:spPr>
          <a:xfrm>
            <a:off x="785786" y="2000240"/>
            <a:ext cx="7633855" cy="4198620"/>
          </a:xfrm>
          <a:prstGeom prst="rect">
            <a:avLst/>
          </a:prstGeom>
        </p:spPr>
      </p:pic>
    </p:spTree>
    <p:extLst>
      <p:ext uri="{BB962C8B-B14F-4D97-AF65-F5344CB8AC3E}">
        <p14:creationId xmlns:p14="http://schemas.microsoft.com/office/powerpoint/2010/main" val="404371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039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a:p>
        </p:txBody>
      </p:sp>
      <p:sp>
        <p:nvSpPr>
          <p:cNvPr id="3" name="Subtítulo 2"/>
          <p:cNvSpPr>
            <a:spLocks noGrp="1"/>
          </p:cNvSpPr>
          <p:nvPr>
            <p:ph type="subTitle" idx="1"/>
          </p:nvPr>
        </p:nvSpPr>
        <p:spPr/>
        <p:txBody>
          <a:bodyPr/>
          <a:lstStyle/>
          <a:p>
            <a:endParaRPr lang="pt-BR"/>
          </a:p>
        </p:txBody>
      </p:sp>
      <p:pic>
        <p:nvPicPr>
          <p:cNvPr id="1026" name="Picture 2" descr="C:\Users\Domene\Desktop\1_4DhhQwfdFHOm8l_F28q-2A.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0" y="620688"/>
            <a:ext cx="8819455"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pt-BR"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528569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0242" name="Picture 2" descr="C:\Users\Domene\Desktop\mochi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2" y="-17114"/>
            <a:ext cx="9149081" cy="687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299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098" name="Picture 2" descr="C:\Users\Domene\Desktop\Por-que-Investir-no-Tesouro-Dire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299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omene\Desktop\images.jf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60648"/>
            <a:ext cx="4055492" cy="6083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974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2050" name="Picture 2" descr="C:\Users\Domene\Desktop\alavancar-redes-sociai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388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1027" name="Picture 3" descr="C:\Users\Domene\Desktop\moradores-de-ru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2" y="0"/>
            <a:ext cx="914672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rot="291200">
            <a:off x="418572" y="1057859"/>
            <a:ext cx="5940152" cy="769441"/>
          </a:xfrm>
          <a:prstGeom prst="rect">
            <a:avLst/>
          </a:prstGeom>
          <a:noFill/>
        </p:spPr>
        <p:txBody>
          <a:bodyPr wrap="square" rtlCol="0">
            <a:spAutoFit/>
          </a:bodyPr>
          <a:lstStyle/>
          <a:p>
            <a:r>
              <a:rPr lang="pt-BR" sz="4400" dirty="0">
                <a:solidFill>
                  <a:srgbClr val="FF0000"/>
                </a:solidFill>
                <a:latin typeface="AR CENA" panose="02000000000000000000" pitchFamily="2" charset="0"/>
              </a:rPr>
              <a:t>Geração Indiferença</a:t>
            </a:r>
          </a:p>
        </p:txBody>
      </p:sp>
    </p:spTree>
    <p:extLst>
      <p:ext uri="{BB962C8B-B14F-4D97-AF65-F5344CB8AC3E}">
        <p14:creationId xmlns:p14="http://schemas.microsoft.com/office/powerpoint/2010/main" val="3530028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omene\Desktop\fac3a7a-voce-mesm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85" y="2406650"/>
            <a:ext cx="910590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801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generosidad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generosidade</Template>
  <TotalTime>175</TotalTime>
  <Words>399</Words>
  <Application>Microsoft Office PowerPoint</Application>
  <PresentationFormat>Apresentação na tela (4:3)</PresentationFormat>
  <Paragraphs>36</Paragraphs>
  <Slides>15</Slides>
  <Notes>12</Notes>
  <HiddenSlides>0</HiddenSlides>
  <MMClips>2</MMClips>
  <ScaleCrop>false</ScaleCrop>
  <HeadingPairs>
    <vt:vector size="4" baseType="variant">
      <vt:variant>
        <vt:lpstr>Tema</vt:lpstr>
      </vt:variant>
      <vt:variant>
        <vt:i4>1</vt:i4>
      </vt:variant>
      <vt:variant>
        <vt:lpstr>Títulos de slides</vt:lpstr>
      </vt:variant>
      <vt:variant>
        <vt:i4>15</vt:i4>
      </vt:variant>
    </vt:vector>
  </HeadingPairs>
  <TitlesOfParts>
    <vt:vector size="16" baseType="lpstr">
      <vt:lpstr>generosidade</vt:lpstr>
      <vt:lpstr>Apresentação do PowerPoint</vt:lpstr>
      <vt:lpstr>Video 1</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Video 2</vt:lpstr>
      <vt:lpstr>Apresentação do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PE-CAPELAS</dc:subject>
  <dc:creator>Pr. MARCELO AUGUSTO DE CARVALHO; APV - Duary Jose Domene Filho</dc:creator>
  <cp:keywords>www.pastordeescola.com.br</cp:keywords>
  <dc:description>COMÉRCIO PROIBIDO. USO PESSOAL</dc:description>
  <cp:lastModifiedBy>Duary Domene</cp:lastModifiedBy>
  <cp:revision>9</cp:revision>
  <dcterms:created xsi:type="dcterms:W3CDTF">2018-08-13T10:22:12Z</dcterms:created>
  <dcterms:modified xsi:type="dcterms:W3CDTF">2019-01-06T01:16:15Z</dcterms:modified>
  <cp:category>Pastor de Escola</cp:category>
</cp:coreProperties>
</file>