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7" r:id="rId3"/>
    <p:sldId id="265" r:id="rId4"/>
    <p:sldId id="272" r:id="rId5"/>
    <p:sldId id="276" r:id="rId6"/>
    <p:sldId id="263" r:id="rId7"/>
    <p:sldId id="260" r:id="rId8"/>
    <p:sldId id="266" r:id="rId9"/>
    <p:sldId id="267" r:id="rId10"/>
    <p:sldId id="259" r:id="rId11"/>
    <p:sldId id="274" r:id="rId12"/>
    <p:sldId id="258" r:id="rId13"/>
    <p:sldId id="264" r:id="rId14"/>
    <p:sldId id="275" r:id="rId15"/>
    <p:sldId id="262" r:id="rId16"/>
    <p:sldId id="269" r:id="rId17"/>
    <p:sldId id="270" r:id="rId18"/>
    <p:sldId id="278" r:id="rId19"/>
    <p:sldId id="279" r:id="rId20"/>
    <p:sldId id="25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76" autoAdjust="0"/>
  </p:normalViewPr>
  <p:slideViewPr>
    <p:cSldViewPr>
      <p:cViewPr varScale="1">
        <p:scale>
          <a:sx n="50" d="100"/>
          <a:sy n="50" d="100"/>
        </p:scale>
        <p:origin x="-19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FB37D-5B0A-4954-8951-EF97837B33F0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E457C-F8E2-4AF6-8898-4AB7CCED6E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3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.br/legislacao/1033702/c%C3%B3digo-penal-decreto-lei-2848-4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2.camara.leg.br/legin/fed/declei/1940-1949/decreto-lei-2848-7-dezembro-1940-412868-norma-pe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</a:rPr>
              <a:t>É Uma Das Formas De Violência Que Mais Cresce No Mundo!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9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***Se do crime de intimidação vexatória resultar lesão corporal ou sequela psicológica grave de natureza temporária, a pena será de reclusão de 1 a 5 anos.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***Se a lesão for de natureza permanente, a pena aumentará para reclusão de 2 a 8 anos.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***Já se a intimidação resultar em morte, a pena será de reclusão de 4 a 12 anos.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53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Cyberbullying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se o crime for praticado por meio de comunicação (prática conhecida como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cyberbullying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 pena será aumentada em dois terços. O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cyberbullying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não estava previsto na proposta original e foi incluído pelo relator. Se a vítima for deficiente físico ou mental, menor de 12 anos, ou se o crime ocorrer explicitando preconceito de raça, etnia, cor, religião, procedência, gênero, idade, orientação sexual ou aparência física, a pena será aplicada em dobro.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96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Bíblia, o termo bullying não aparece, mas a palavra de Deus é clara ao falar sobre agressão, difamação e ameaças, que são considerados tipos de bullying.  Ela nos direciona às palavras de consolo para o sofredor e nos mostra que existe transformação para a vida do agressor. E mais, a Bíblia é clara quando diz: “Se alguém diz: Eu amo a Deus, e odeia a seu irmão, é mentiroso. Pois quem não ama a seu irmão, ao qual viu, como pode amar a Deus, a quem não viu? E dele temos este mandamento: que quem ama a Deus, ame também a seu irmão.” (1Jo 4.20-21.)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88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https://nacoesunidas.org/pesquisa-da-onu-mostra-que-metade-das-criancas-e-jovens-do-mundo-ja-sofreu-bullying/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De acordo com a ONU. Metade das crianças e jovens do mundo já sofreram bullying</a:t>
            </a:r>
            <a:endParaRPr lang="pt-BR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47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Brasil, esse percentual é de 43%, taxa semelhante a outros países da região: Argentina (47,8%), Chile (33,2%), Uruguai (36,7%) e Colômbia (43,5%).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63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 que </a:t>
            </a:r>
            <a:r>
              <a:rPr lang="en-US" b="1" dirty="0" err="1" smtClean="0"/>
              <a:t>nao</a:t>
            </a:r>
            <a:r>
              <a:rPr lang="en-US" b="1" dirty="0" smtClean="0"/>
              <a:t> é bullying? </a:t>
            </a:r>
            <a:r>
              <a:rPr lang="en-US" b="1" dirty="0" err="1" smtClean="0"/>
              <a:t>Discussões</a:t>
            </a:r>
            <a:r>
              <a:rPr lang="en-US" b="1" dirty="0" smtClean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brigas</a:t>
            </a:r>
            <a:r>
              <a:rPr lang="en-US" b="1" dirty="0"/>
              <a:t> </a:t>
            </a:r>
            <a:r>
              <a:rPr lang="en-US" b="1" dirty="0" err="1"/>
              <a:t>pontuais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bullying</a:t>
            </a:r>
            <a:r>
              <a:rPr lang="en-US" dirty="0"/>
              <a:t>. </a:t>
            </a:r>
            <a:r>
              <a:rPr lang="en-US" dirty="0" err="1"/>
              <a:t>Conflitos</a:t>
            </a:r>
            <a:r>
              <a:rPr lang="en-US" dirty="0"/>
              <a:t> entre professor e </a:t>
            </a:r>
            <a:r>
              <a:rPr lang="en-US" dirty="0" err="1"/>
              <a:t>aluno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aluno</a:t>
            </a:r>
            <a:r>
              <a:rPr lang="en-US" dirty="0"/>
              <a:t> e gestor,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aluno</a:t>
            </a:r>
            <a:r>
              <a:rPr lang="en-US" dirty="0"/>
              <a:t> e </a:t>
            </a:r>
            <a:r>
              <a:rPr lang="en-US" dirty="0" err="1"/>
              <a:t>aluno</a:t>
            </a:r>
            <a:r>
              <a:rPr lang="en-US" dirty="0"/>
              <a:t>, </a:t>
            </a:r>
            <a:r>
              <a:rPr lang="en-US" dirty="0" err="1"/>
              <a:t>desde</a:t>
            </a:r>
            <a:r>
              <a:rPr lang="en-US" dirty="0"/>
              <a:t> que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pontuais</a:t>
            </a:r>
            <a:r>
              <a:rPr lang="en-US" dirty="0"/>
              <a:t>.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considerados</a:t>
            </a:r>
            <a:r>
              <a:rPr lang="en-US" dirty="0"/>
              <a:t> bullying.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Todo</a:t>
            </a:r>
            <a:r>
              <a:rPr lang="en-US" dirty="0"/>
              <a:t> bullying 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agressão</a:t>
            </a:r>
            <a:r>
              <a:rPr lang="en-US" dirty="0"/>
              <a:t>, mas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a </a:t>
            </a:r>
            <a:r>
              <a:rPr lang="en-US" dirty="0" err="1"/>
              <a:t>agressão</a:t>
            </a:r>
            <a:r>
              <a:rPr lang="en-US" dirty="0"/>
              <a:t> é </a:t>
            </a:r>
            <a:r>
              <a:rPr lang="en-US" dirty="0" err="1"/>
              <a:t>classificada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bullying.</a:t>
            </a:r>
            <a:endParaRPr lang="pt-BR" b="1" dirty="0">
              <a:ea typeface="+mn-ea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5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Segundo </a:t>
            </a:r>
            <a:r>
              <a:rPr lang="en-US" dirty="0" err="1"/>
              <a:t>especialistas</a:t>
            </a:r>
            <a:r>
              <a:rPr lang="en-US" dirty="0"/>
              <a:t>, o bullying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ocorrer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contexto</a:t>
            </a:r>
            <a:r>
              <a:rPr lang="en-US" dirty="0"/>
              <a:t> social, </a:t>
            </a:r>
            <a:r>
              <a:rPr lang="en-US" dirty="0" err="1"/>
              <a:t>como</a:t>
            </a:r>
            <a:r>
              <a:rPr lang="en-US" dirty="0"/>
              <a:t>: </a:t>
            </a:r>
            <a:r>
              <a:rPr lang="en-US" dirty="0" err="1"/>
              <a:t>universidades</a:t>
            </a:r>
            <a:r>
              <a:rPr lang="en-US" dirty="0"/>
              <a:t>, </a:t>
            </a:r>
            <a:r>
              <a:rPr lang="en-US" dirty="0" err="1"/>
              <a:t>famílias</a:t>
            </a:r>
            <a:r>
              <a:rPr lang="en-US" dirty="0"/>
              <a:t>, </a:t>
            </a:r>
            <a:r>
              <a:rPr lang="en-US" dirty="0" err="1"/>
              <a:t>vizinhança</a:t>
            </a:r>
            <a:r>
              <a:rPr lang="en-US" dirty="0"/>
              <a:t> e </a:t>
            </a:r>
            <a:r>
              <a:rPr lang="en-US" dirty="0" err="1"/>
              <a:t>locais</a:t>
            </a:r>
            <a:r>
              <a:rPr lang="en-US" dirty="0"/>
              <a:t> de </a:t>
            </a:r>
            <a:r>
              <a:rPr lang="en-US" dirty="0" err="1"/>
              <a:t>trabalho</a:t>
            </a:r>
            <a:r>
              <a:rPr lang="en-US" dirty="0"/>
              <a:t>. Mas</a:t>
            </a:r>
            <a:r>
              <a:rPr lang="en-US" baseline="0" dirty="0"/>
              <a:t> </a:t>
            </a:r>
            <a:r>
              <a:rPr lang="en-US" baseline="0" dirty="0" err="1"/>
              <a:t>ocorre</a:t>
            </a:r>
            <a:r>
              <a:rPr lang="en-US" dirty="0"/>
              <a:t> principalmente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escolas</a:t>
            </a:r>
            <a:r>
              <a:rPr lang="en-US" dirty="0"/>
              <a:t>. </a:t>
            </a:r>
          </a:p>
          <a:p>
            <a:pPr algn="just">
              <a:defRPr/>
            </a:pPr>
            <a:endParaRPr lang="en-US" i="1" dirty="0"/>
          </a:p>
          <a:p>
            <a:pPr algn="just">
              <a:defRPr/>
            </a:pPr>
            <a:r>
              <a:rPr lang="en-US" i="1" dirty="0" err="1"/>
              <a:t>Fenômeno</a:t>
            </a:r>
            <a:r>
              <a:rPr lang="en-US" i="1" dirty="0"/>
              <a:t> Bullying: Como </a:t>
            </a:r>
            <a:r>
              <a:rPr lang="en-US" i="1" dirty="0" err="1"/>
              <a:t>Prevenir</a:t>
            </a:r>
            <a:r>
              <a:rPr lang="en-US" i="1" dirty="0"/>
              <a:t> a </a:t>
            </a:r>
            <a:r>
              <a:rPr lang="en-US" i="1" dirty="0" err="1"/>
              <a:t>Violência</a:t>
            </a:r>
            <a:r>
              <a:rPr lang="en-US" i="1" dirty="0"/>
              <a:t> </a:t>
            </a:r>
            <a:r>
              <a:rPr lang="en-US" i="1" dirty="0" err="1"/>
              <a:t>nas</a:t>
            </a:r>
            <a:r>
              <a:rPr lang="en-US" i="1" dirty="0"/>
              <a:t> </a:t>
            </a:r>
            <a:r>
              <a:rPr lang="en-US" i="1" dirty="0" err="1"/>
              <a:t>Escolas</a:t>
            </a:r>
            <a:r>
              <a:rPr lang="en-US" i="1" dirty="0"/>
              <a:t> e </a:t>
            </a:r>
            <a:r>
              <a:rPr lang="en-US" i="1" dirty="0" err="1"/>
              <a:t>Educar</a:t>
            </a:r>
            <a:r>
              <a:rPr lang="en-US" i="1" dirty="0"/>
              <a:t> para a Paz</a:t>
            </a:r>
            <a:endParaRPr lang="en-US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62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principais causas são a aparência física, gênero, orientação sexual, etnia.</a:t>
            </a:r>
            <a:r>
              <a:rPr lang="pt-BR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99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O que, à </a:t>
            </a:r>
            <a:r>
              <a:rPr lang="en-US" dirty="0" err="1"/>
              <a:t>primeira</a:t>
            </a:r>
            <a:r>
              <a:rPr lang="en-US" dirty="0"/>
              <a:t> vista,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parecer</a:t>
            </a:r>
            <a:r>
              <a:rPr lang="en-US" dirty="0"/>
              <a:t> um simples </a:t>
            </a:r>
            <a:r>
              <a:rPr lang="en-US" dirty="0" err="1"/>
              <a:t>apelido</a:t>
            </a:r>
            <a:r>
              <a:rPr lang="en-US" dirty="0"/>
              <a:t> </a:t>
            </a:r>
            <a:r>
              <a:rPr lang="en-US" dirty="0" err="1"/>
              <a:t>inofensivo</a:t>
            </a:r>
            <a:r>
              <a:rPr lang="en-US" dirty="0"/>
              <a:t>, mas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afetar</a:t>
            </a:r>
            <a:r>
              <a:rPr lang="en-US" dirty="0"/>
              <a:t> </a:t>
            </a:r>
            <a:r>
              <a:rPr lang="en-US" dirty="0" err="1"/>
              <a:t>emocional</a:t>
            </a:r>
            <a:r>
              <a:rPr lang="en-US" dirty="0"/>
              <a:t> e </a:t>
            </a:r>
            <a:r>
              <a:rPr lang="en-US" dirty="0" err="1"/>
              <a:t>fisicamente</a:t>
            </a:r>
            <a:r>
              <a:rPr lang="en-US" dirty="0"/>
              <a:t> o </a:t>
            </a:r>
            <a:r>
              <a:rPr lang="en-US" dirty="0" err="1"/>
              <a:t>alvo</a:t>
            </a:r>
            <a:r>
              <a:rPr lang="en-US" dirty="0"/>
              <a:t> da </a:t>
            </a:r>
            <a:r>
              <a:rPr lang="en-US" dirty="0" err="1"/>
              <a:t>ofensa</a:t>
            </a:r>
            <a:r>
              <a:rPr lang="en-US" dirty="0"/>
              <a:t>.</a:t>
            </a:r>
          </a:p>
          <a:p>
            <a:pPr algn="just">
              <a:defRPr/>
            </a:pPr>
            <a:endParaRPr lang="en-US" b="1" dirty="0">
              <a:ea typeface="+mn-ea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11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Video</a:t>
            </a:r>
            <a:r>
              <a:rPr lang="pt-BR" dirty="0" smtClean="0"/>
              <a:t> </a:t>
            </a:r>
            <a:r>
              <a:rPr lang="pt-BR" dirty="0" err="1" smtClean="0"/>
              <a:t>youtube</a:t>
            </a:r>
            <a:r>
              <a:rPr lang="pt-BR" dirty="0" smtClean="0"/>
              <a:t> – “EU NÃO AGUENTO MAIS ISSO – BULLYING”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Comissão de Segurança Pública e Combate ao Crime Organizado aprovou a proposta que inclui no </a:t>
            </a:r>
            <a:r>
              <a:rPr lang="pt-BR" dirty="0">
                <a:hlinkClick r:id="rId3" tooltip="Decreto-lei no 2.848, de 7 de dezembro de 1940."/>
              </a:rPr>
              <a:t>Código Penal</a:t>
            </a:r>
            <a:r>
              <a:rPr lang="pt-BR" dirty="0"/>
              <a:t> (Decreto-lei </a:t>
            </a:r>
            <a:r>
              <a:rPr lang="pt-BR" dirty="0">
                <a:hlinkClick r:id="rId4"/>
              </a:rPr>
              <a:t>2.848/40</a:t>
            </a:r>
            <a:r>
              <a:rPr lang="pt-BR" dirty="0"/>
              <a:t>) o crime de intimidação vexatória (ou bullying). Esta em vigor desde de 2016.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457C-F8E2-4AF6-8898-4AB7CCED6E81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7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38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28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04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6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23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83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64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1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38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18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79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79C2-0DDC-4DC3-B9B7-A99DB316C042}" type="datetimeFigureOut">
              <a:rPr lang="pt-BR" smtClean="0"/>
              <a:pPr/>
              <a:t>05/01/2019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A4CF-D643-45E6-B29F-EE909FB063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5-%20capelas%2004.06\fund%202%20e%20m&#233;dio%20(bullying)\EU%20N&#195;O%20AGUENTO%20MAIS%20ISSO%20-%20BULLYING.mp4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C:\Users\Domene\Desktop\gouvernement-cameroun-elle-citoyenne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144000" cy="76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273225"/>
            <a:ext cx="9140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Pastoral Estudantil APV </a:t>
            </a: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- Pr</a:t>
            </a: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. Duary Domene</a:t>
            </a:r>
          </a:p>
        </p:txBody>
      </p:sp>
    </p:spTree>
    <p:extLst>
      <p:ext uri="{BB962C8B-B14F-4D97-AF65-F5344CB8AC3E}">
        <p14:creationId xmlns:p14="http://schemas.microsoft.com/office/powerpoint/2010/main" val="37325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Domene\Desktop\image0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0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C:\Users\Domene\Desktop\bull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7"/>
            <a:ext cx="9144001" cy="68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4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Domene\Desktop\bullying-nao-e-brincad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4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9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C:\Users\Domene\Desktop\aSem títu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15" y="1868671"/>
            <a:ext cx="58769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Domene\Desktop\Semm tí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777">
            <a:off x="4437009" y="100762"/>
            <a:ext cx="478187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 descr="C:\Users\Domene\Desktop\Sem títu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5052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Domene\Desktop\Sekm títu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789040"/>
            <a:ext cx="593450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Domene\Desktop\Sem jtítul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15" y="5472112"/>
            <a:ext cx="547093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C:\Users\Domene\Desktop\ssSem títul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3" y="3221804"/>
            <a:ext cx="3744416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U NÃO AGUENTO MAIS ISSO - BULLYI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Users\Domene\Desktop\stop-the-cr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278" y="60212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366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C:\Users\Domene\Desktop\featured_art_anti_bu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4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omene\Desktop\Cyber-Bullying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12998"/>
            <a:ext cx="4899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Cyberbullying</a:t>
            </a: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6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 descr="C:\Users\Domene\Desktop\maxresdefalul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7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omene\Desktop\bí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26"/>
            <a:ext cx="9144000" cy="70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6170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/>
              <a:t>2 Coríntios 5:10 </a:t>
            </a:r>
            <a:r>
              <a:rPr lang="pt-BR" dirty="0"/>
              <a:t>Pois todos devemos comparecer perante o tribunal de Cristo, para que cada um receba segundo o que tiver feito por meio do corpo, ou bem, ou mal.</a:t>
            </a:r>
          </a:p>
        </p:txBody>
      </p:sp>
    </p:spTree>
    <p:extLst>
      <p:ext uri="{BB962C8B-B14F-4D97-AF65-F5344CB8AC3E}">
        <p14:creationId xmlns:p14="http://schemas.microsoft.com/office/powerpoint/2010/main" val="143358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omene\Desktop\tag bully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Domene\Desktop\421014051041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" y="0"/>
            <a:ext cx="9108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0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Domene\Desktop\Fotolia_83307873_Subscription_Monthly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1052736"/>
            <a:ext cx="2981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Em média, metade das crianças e jovens do mundo já sofreram Bullying.</a:t>
            </a:r>
          </a:p>
        </p:txBody>
      </p:sp>
    </p:spTree>
    <p:extLst>
      <p:ext uri="{BB962C8B-B14F-4D97-AF65-F5344CB8AC3E}">
        <p14:creationId xmlns:p14="http://schemas.microsoft.com/office/powerpoint/2010/main" val="9134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40" name="Picture 4" descr="C:\Users\Domene\Desktop\otí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9" name="Picture 3" descr="C:\Users\Domene\Desktop\nã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4" y="0"/>
            <a:ext cx="9148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0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mene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374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5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 descr="C:\Users\Domene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4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7" name="Picture 3" descr="C:\Users\Domene\Desktop\cadastro-esco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7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C:\Users\Domene\Desktop\Bullying-na-Escola-psicólogo-em-salva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48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446</Words>
  <Application>Microsoft Office PowerPoint</Application>
  <PresentationFormat>Apresentação na tela (4:3)</PresentationFormat>
  <Paragraphs>39</Paragraphs>
  <Slides>20</Slides>
  <Notes>12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</dc:subject>
  <dc:creator>Pr. MARCELO AUGUSTO DE CARVALHO; Duary Domene</dc:creator>
  <cp:keywords>www.pastordeescola.com.br</cp:keywords>
  <dc:description>COMÉRCIO PROIBIDO. USO PESSOAL</dc:description>
  <cp:lastModifiedBy>Duary Domene</cp:lastModifiedBy>
  <cp:revision>25</cp:revision>
  <dcterms:created xsi:type="dcterms:W3CDTF">2018-06-03T15:59:57Z</dcterms:created>
  <dcterms:modified xsi:type="dcterms:W3CDTF">2019-01-06T01:40:08Z</dcterms:modified>
  <cp:category>Pastor de Escola</cp:category>
</cp:coreProperties>
</file>