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5" r:id="rId4"/>
    <p:sldId id="261" r:id="rId5"/>
    <p:sldId id="257" r:id="rId6"/>
    <p:sldId id="263" r:id="rId7"/>
    <p:sldId id="264" r:id="rId8"/>
    <p:sldId id="267" r:id="rId9"/>
    <p:sldId id="265" r:id="rId10"/>
    <p:sldId id="266" r:id="rId11"/>
    <p:sldId id="268" r:id="rId12"/>
    <p:sldId id="270" r:id="rId13"/>
    <p:sldId id="271" r:id="rId14"/>
    <p:sldId id="274" r:id="rId15"/>
    <p:sldId id="272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50091" autoAdjust="0"/>
  </p:normalViewPr>
  <p:slideViewPr>
    <p:cSldViewPr snapToGrid="0">
      <p:cViewPr varScale="1">
        <p:scale>
          <a:sx n="36" d="100"/>
          <a:sy n="36" d="100"/>
        </p:scale>
        <p:origin x="20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4B3E0-44B3-422A-8E76-BC50A706821C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F5531-24EF-4074-925C-3D36C7ACD0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320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Setembro Amarelo – faça essa capela com o lenço dos desbravadores no pescoço.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852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 efeito costuma acontecer em pessoas que não possuem vínculos fortes como, um cônjuge, filhos e trabalho. Essas coisas tornam os pensamentos suicidas bem menores, por que a pessoa tem dependentes e sabe que eles iram sofrer, os laços de família e amigos ajuda muito no combate ao suicídio.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687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 exemplo presente é que após o lançamento da série 13 Porquês a busca por suicídio e similares no google aumentou em mais de 20%.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26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principais problemas de quem tem esse tipo de pensamento gira em torno de relacionamentos: termino, traição, decepção amorosa. Trabalho: Ser despedido, não receber promoções, ser desvalorizado, destrato ou humilhado na empresa e também provas de escola, faculdade, vestibulares, a frustação de não ser aprovado.</a:t>
            </a:r>
          </a:p>
          <a:p>
            <a:endParaRPr lang="pt-BR" dirty="0"/>
          </a:p>
          <a:p>
            <a:r>
              <a:rPr lang="pt-BR" dirty="0"/>
              <a:t>A questão é que as pessoas pensam que essas coisas vão acabar com a vida delas e que esse sentimento de dor nunca mais ira passar, mas isso não é real.</a:t>
            </a:r>
          </a:p>
          <a:p>
            <a:endParaRPr lang="pt-BR" dirty="0"/>
          </a:p>
          <a:p>
            <a:r>
              <a:rPr lang="pt-BR" dirty="0"/>
              <a:t>Diferente da ficção da serie 13 porquês, ninguém passa tanto tempo planejando o suicídio. </a:t>
            </a:r>
          </a:p>
          <a:p>
            <a:endParaRPr lang="pt-BR" dirty="0"/>
          </a:p>
          <a:p>
            <a:r>
              <a:rPr lang="pt-BR" dirty="0"/>
              <a:t>O pensamento Suicida são momentâneos e passam rápido, quanto mais tempo a pessoa tem para pensar, menos vontade ela tem de morrer.</a:t>
            </a:r>
          </a:p>
          <a:p>
            <a:endParaRPr lang="pt-BR" dirty="0"/>
          </a:p>
          <a:p>
            <a:r>
              <a:rPr lang="pt-BR" dirty="0"/>
              <a:t>Por isso não é bom deixar armas e munições guardadas no mesmo lugar, para quem tem porte de arma. Por exemplo.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5833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 melhores soluções na prevenção e combate ao suicídio são:</a:t>
            </a:r>
          </a:p>
          <a:p>
            <a:r>
              <a:rPr lang="pt-BR" dirty="0"/>
              <a:t>O AMPARO SOCIAL. Familiares, amigos, ter pessoas por perto é muito bom. </a:t>
            </a:r>
          </a:p>
          <a:p>
            <a:r>
              <a:rPr lang="pt-BR" dirty="0"/>
              <a:t>RELACIONAMENTOS. Pais, irmãos, namorados, enfim.</a:t>
            </a:r>
          </a:p>
          <a:p>
            <a:r>
              <a:rPr lang="pt-BR" dirty="0"/>
              <a:t>AJUDA MÉDICA. Procurar um profissional é fundamental para pessoas que tem esse tipo de desejos e pensamentos.</a:t>
            </a:r>
          </a:p>
          <a:p>
            <a:pPr algn="l"/>
            <a:endParaRPr lang="pt-BR" dirty="0"/>
          </a:p>
          <a:p>
            <a:pPr algn="l"/>
            <a:r>
              <a:rPr lang="pt-BR" sz="1800" b="1" dirty="0"/>
              <a:t>FAÇA AQUI UM APELO PARA SEUS ALUNOS VEREM EM VOCÊ UMA PESSOA PARA AJUDAR NESSE TIPO DE SITUAÇÃO.</a:t>
            </a:r>
          </a:p>
          <a:p>
            <a:pPr algn="l"/>
            <a:r>
              <a:rPr lang="pt-BR" sz="1800" b="1" dirty="0"/>
              <a:t>VOCÊ PODE TER ALUNOS COM ESSE PERFIL, ASSIM PODERÁ AJUDAR COM CONSELHOS, MAS PRINCIPALMENTE INCAMINHADO A PROFISSIONAIS E AVISANDO A FAMILIA SOBRE.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462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Uma das grandes formas de prevenir o suicídio que eu conheço para a idade de vocês é o clube de desbravadores, por que nele você terá atividades em todas as áreas, relacionamentos sadios e </a:t>
            </a:r>
            <a:r>
              <a:rPr lang="pt-BR" dirty="0" err="1"/>
              <a:t>muuuuuiiiitttaa</a:t>
            </a:r>
            <a:r>
              <a:rPr lang="pt-BR" dirty="0"/>
              <a:t> DIVERSÃO.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758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Olhe esse vídeo.</a:t>
            </a:r>
          </a:p>
          <a:p>
            <a:r>
              <a:rPr lang="pt-BR" dirty="0"/>
              <a:t>Após o vídeo incentivar a todos que forem desbravadores a usarem o Lenço durante uma semana ou mais de setembro em todos os lugares que forem, principalmente na escola.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Setembro Amarelo é uma campanha de prevenção contra o suicídio, aqui no brasil divulgado principalmente pelo CENTRO DE VALORIZAÇÃO DA VIDA o CVV.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897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 é um tema muito importante e sério.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13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24 de setembro de 2000, Kevin </a:t>
            </a:r>
            <a:r>
              <a:rPr lang="pt-BR" dirty="0" err="1"/>
              <a:t>Hines</a:t>
            </a:r>
            <a:r>
              <a:rPr lang="pt-BR" dirty="0"/>
              <a:t> tinha 19 anos, ele pulou da Ponte Golden Gate que fica em São Francisco nos EUA. Ele caiu 220 pés na Baía de São Francisco. Durante a queda, seu corpo girou de modo que, quando </a:t>
            </a:r>
            <a:r>
              <a:rPr lang="pt-BR" dirty="0" err="1"/>
              <a:t>Hines</a:t>
            </a:r>
            <a:r>
              <a:rPr lang="pt-BR" dirty="0"/>
              <a:t> atingiu a água, ele pousou em uma posição sentada, tomando o impacto nas pernas e subindo pelas costas. Três de suas vértebras foram quebradas, lacerando seus órgãos internos inferiores. Um navio da Guarda Costeira dos Estados Unidos o salvou, e ele foi transportado para um hospital onde recebeu uma cirurgia de emergência. Qualquer evidência física de sua experiência é quase inexistente, e </a:t>
            </a:r>
            <a:r>
              <a:rPr lang="pt-BR" dirty="0" err="1"/>
              <a:t>Hines</a:t>
            </a:r>
            <a:r>
              <a:rPr lang="pt-BR" dirty="0"/>
              <a:t> tem mobilidade total. Quanto aos seus pensamentos após o salto, </a:t>
            </a:r>
            <a:r>
              <a:rPr lang="pt-BR" dirty="0" err="1"/>
              <a:t>Hines</a:t>
            </a:r>
            <a:r>
              <a:rPr lang="pt-BR" dirty="0"/>
              <a:t> declarou: </a:t>
            </a:r>
            <a:r>
              <a:rPr lang="pt-BR" b="1" dirty="0"/>
              <a:t>"Houve um milésimo de segundo de queda livre. Naquele instante, pensei, o que acabei de fazer? Não quero morrer. Deus, por favor me salve.“ </a:t>
            </a:r>
            <a:r>
              <a:rPr lang="pt-BR" dirty="0"/>
              <a:t>Após sua tentativa de suicídio, </a:t>
            </a:r>
            <a:r>
              <a:rPr lang="pt-BR" dirty="0" err="1"/>
              <a:t>Hines</a:t>
            </a:r>
            <a:r>
              <a:rPr lang="pt-BR" dirty="0"/>
              <a:t> recebeu uma certa notoriedade como sobrevivente, aparecendo em um filme documentário, The Bridge (2006) e entrevistado na CNN por Larry King. Além disso, ele escreveu um livro sobre sua experiência antes e depois de sua tentativa de suicídio, </a:t>
            </a:r>
            <a:r>
              <a:rPr lang="pt-BR" dirty="0" err="1"/>
              <a:t>Cracked</a:t>
            </a:r>
            <a:r>
              <a:rPr lang="pt-BR" dirty="0"/>
              <a:t>,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Broken</a:t>
            </a:r>
            <a:r>
              <a:rPr lang="pt-BR" dirty="0"/>
              <a:t>, e tornou-se um defensor da saúde mental, bem como um defensor e propagador da prevenção contra o suicídio.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86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Sobre o suicídio é interessante saber que ele tem uma grande influencia vinda da mídia e isso não é de hoje.</a:t>
            </a:r>
          </a:p>
          <a:p>
            <a:r>
              <a:rPr lang="pt-BR" dirty="0"/>
              <a:t>No ano de 1774 foi lançado um livro de romance intitulado “OS SOFRIMENTOS DO JOVEM WERTHER”. Nesse livro o personagem principal, </a:t>
            </a:r>
            <a:r>
              <a:rPr lang="pt-BR" dirty="0" err="1"/>
              <a:t>Werther</a:t>
            </a:r>
            <a:r>
              <a:rPr lang="pt-BR" dirty="0"/>
              <a:t> que é o herói, se apaixona por Charlotte, mas ela acaba se casando com Albert. Por </a:t>
            </a:r>
            <a:r>
              <a:rPr lang="pt-BR" dirty="0" err="1"/>
              <a:t>calsa</a:t>
            </a:r>
            <a:r>
              <a:rPr lang="pt-BR" dirty="0"/>
              <a:t> da decepção amorosa o herói </a:t>
            </a:r>
            <a:r>
              <a:rPr lang="pt-BR" dirty="0" err="1"/>
              <a:t>Werther</a:t>
            </a:r>
            <a:r>
              <a:rPr lang="pt-BR" dirty="0"/>
              <a:t> se mata.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885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Após o livro ser lançado </a:t>
            </a:r>
            <a:r>
              <a:rPr lang="pt-BR" dirty="0" err="1"/>
              <a:t>almentou</a:t>
            </a:r>
            <a:r>
              <a:rPr lang="pt-BR" dirty="0"/>
              <a:t> então o numero de suicídio entre homens que tinham condições parecidas com as do conto. E muitos se suicidaram com roupas parecidas com a do </a:t>
            </a:r>
            <a:r>
              <a:rPr lang="pt-BR" dirty="0" err="1"/>
              <a:t>Werther</a:t>
            </a:r>
            <a:r>
              <a:rPr lang="pt-BR" dirty="0"/>
              <a:t> e alguns tinham até a cópia do livro junto ao corpo ou próximo.</a:t>
            </a:r>
          </a:p>
          <a:p>
            <a:r>
              <a:rPr lang="pt-BR" dirty="0"/>
              <a:t>Por esse motivo o livro foi banido na Alemanha, Dinamarca, Itália entre outros países.</a:t>
            </a:r>
          </a:p>
          <a:p>
            <a:r>
              <a:rPr lang="pt-BR" dirty="0"/>
              <a:t>No livro O PODER DAS CONEXÕES dos autores Nicholas e James eles dão a esse tipo de suicídio o nome de EFEITO WERTHER.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109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EFEITO WERTHER é o incentivo que existe para pessoas com pensamentos suicidas, ou momentos sensíveis da vida, quando um famoso comete suicídio, ou quando a pessoa passa em lugares que são famosos por terem muitos suicídios como a própria Golden Gate, das Cataratas do Niágara, torre Eiffel entre outros. Após um famoso se suicidar existe uma tendência de acontecer outros suicídios de pessoas na mesma </a:t>
            </a:r>
            <a:r>
              <a:rPr lang="pt-BR" dirty="0" err="1"/>
              <a:t>circustancias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65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Na década de 60, após o suicídio de </a:t>
            </a:r>
            <a:r>
              <a:rPr lang="pt-BR" dirty="0" err="1"/>
              <a:t>Merilyn</a:t>
            </a:r>
            <a:r>
              <a:rPr lang="pt-BR" dirty="0"/>
              <a:t> </a:t>
            </a:r>
            <a:r>
              <a:rPr lang="pt-BR" dirty="0" err="1"/>
              <a:t>Moroe</a:t>
            </a:r>
            <a:r>
              <a:rPr lang="pt-BR" dirty="0"/>
              <a:t>, muitas a copiaram. Locais, períodos e formas são repetidas por outros quando o suicídio é divulgado, ampliado ou se torna importante na mídia.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44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Isso é tão sério que o </a:t>
            </a:r>
            <a:r>
              <a:rPr lang="pt-BR" dirty="0" err="1"/>
              <a:t>Orgão</a:t>
            </a:r>
            <a:r>
              <a:rPr lang="pt-BR" dirty="0"/>
              <a:t> Mundial de Saúde tem um documento para os órgãos de imprensa para não noticiar casos de suicídios e que se caso o fizerem, não utilizar fotos ou vídeos do acontecido, não apresentar a morte como uma solução, não descrever detalhes e não sensacionalizar.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F5531-24EF-4074-925C-3D36C7ACD04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66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354276-13CB-4E84-BB25-A61A41FF9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4B578F-F490-40BD-AB12-D8F702DBD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56981D-FA32-4C64-A7BA-DDDFB23EF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4D8968-5B10-4F1E-9100-2B81F216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1A101D-ED0F-41F3-9FB6-DA8E7DD9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20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9D28F4-13E0-4C22-A57E-B7F9D63C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FE218D-34C6-44BB-B644-7C5655D31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BFF9D6-AC99-4707-ACEB-FDB65D37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26075E-7D30-410C-867C-31F67C4D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A1B720-11DD-4B2D-8923-A4FFB939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98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CB8814-E72D-4204-8F50-D99A8F3758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C25B5F-21AE-4FD6-938F-5B18B2DCC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3F18D6-D6CC-4666-AC68-9D9FFD3DA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9761EF-D73D-43A1-85DF-E0033E13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8AA4DB-38DC-4059-8933-83FD19E8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38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B9FF5-DF80-49DE-9959-B5CF140B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559073-E94B-42F9-AE5D-E02134467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4FF089-4362-4C5A-B3C7-A5EC1FB2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AA2722-A2AD-4A2E-8754-089FAE15A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894466-F6C1-4FA5-B9D4-1766ACC9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32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A960A-6AED-4ECA-8D09-ABDEC796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3A7877-7C31-4B1E-ACA6-034F2EDFC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A549B6-D281-47A3-96A5-F4EB05993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0E61C5-1881-4959-B412-751AB7AC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D27B63-B3E4-40DE-A535-5F1CE50F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71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63C761-6B90-428C-8190-AB9F3D3B0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28F096-1201-417B-816A-2D47BBFE8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D2C2EC-EF40-46AF-A5C3-687A113EB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964110-73B0-4E58-964A-FCBFC163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C5329BE-2440-48A7-8F31-9E74D8CD5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DB2E57-80A2-4603-90A3-A06862EC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9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DE770-27C9-42B8-96E5-88EFCA89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B9FA4A-C853-4AD0-89D8-6F291B432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0A8AFE-5FDF-4CE8-9AEE-9E13F6DE1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8882A83-F638-4FE6-8F8F-ECB43BCA14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8823867-C97B-4870-953C-5C7A4E008A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9E57309-EE2C-4762-B80C-A5BE68D56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CEE1ED9-74EC-491A-8D40-19D6DA01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7F088E3-1896-424E-BACC-78270B68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95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10476-2B60-4D2D-8B2E-F810D5FC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4E1455B-1057-4B4E-ACC5-97A8E161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3FEDF76-3C50-4719-87BC-24B6469C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35E867B-235B-482C-9172-57D5B792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768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E1A2C26-BE4B-47E0-B021-52C336E4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02B96E5-0EF6-4DD3-9BB9-0395826D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EE3F35-6E88-403A-B943-073D2BF5A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82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055C23-7436-45B2-9FA3-04C46F4E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F0FDC9-828A-48AF-820C-2CEF1864D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A3B81A-3D2C-49AB-905C-F82940E26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17A9A-D399-4856-BE3E-264C78E58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0D3E8F-B9F6-4349-8C43-C3E576BA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2E08AD-6F10-4794-ABCD-C156253A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46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6E270D-4781-42F1-985B-E332A3FF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EE502E-5453-4530-A330-D54947C6A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89729A1-1FF6-4E8E-9404-B2CD3EC15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9EFF6A-E077-4531-98FD-ABAA66CE6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FC9BB9-2A65-49E2-B628-F7EC61B6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3EB423-CF92-45E9-9017-1A6BC327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413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362A25F-0416-41BB-A39D-49B110E2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E591AD-FB85-4FDC-8FA0-608C7CECE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DB766A-5A7E-4789-A3A9-529DFF69C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211A-F402-49F7-8114-CC858B4C8685}" type="datetimeFigureOut">
              <a:rPr lang="pt-BR" smtClean="0"/>
              <a:t>09/01/2018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30C291-EDBF-43E3-8CDC-80900BDD1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F2D880-919E-4F5F-A4EA-05086B570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2D56C-389A-4294-AC8B-132DEAC92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20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F384096-489D-4E17-9CA1-A3D13454B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EC016AD-B359-45DC-AD2E-B7B3B2C15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1214" y="182236"/>
            <a:ext cx="9464942" cy="1427108"/>
          </a:xfrm>
        </p:spPr>
        <p:txBody>
          <a:bodyPr>
            <a:noAutofit/>
          </a:bodyPr>
          <a:lstStyle/>
          <a:p>
            <a:r>
              <a:rPr lang="pt-BR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ter Girls Rock" panose="02000000000000000000" pitchFamily="2" charset="0"/>
              </a:rPr>
              <a:t>Setembro AMARELO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6149DD5-920D-4BC0-8E16-816DE5623756}"/>
              </a:ext>
            </a:extLst>
          </p:cNvPr>
          <p:cNvSpPr txBox="1">
            <a:spLocks/>
          </p:cNvSpPr>
          <p:nvPr/>
        </p:nvSpPr>
        <p:spPr>
          <a:xfrm>
            <a:off x="-211214" y="3163824"/>
            <a:ext cx="6510528" cy="16093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ter Girls Rock" panose="02000000000000000000" pitchFamily="2" charset="0"/>
              </a:rPr>
              <a:t>PR. BRUNO AIOLFI</a:t>
            </a:r>
          </a:p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ter Girls Rock" panose="02000000000000000000" pitchFamily="2" charset="0"/>
              </a:rPr>
              <a:t>Pastoral Estudantil - APV</a:t>
            </a:r>
          </a:p>
        </p:txBody>
      </p:sp>
    </p:spTree>
    <p:extLst>
      <p:ext uri="{BB962C8B-B14F-4D97-AF65-F5344CB8AC3E}">
        <p14:creationId xmlns:p14="http://schemas.microsoft.com/office/powerpoint/2010/main" val="3684739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9ADF09-2A13-46A0-B56E-3733AABEB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16" b="215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8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0B660DB-49A1-40F6-B847-CE27A763C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6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D3FA6FA-7DA3-457B-9A3A-F605A1CAD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32" r="61116" b="56311"/>
          <a:stretch/>
        </p:blipFill>
        <p:spPr>
          <a:xfrm>
            <a:off x="4790699" y="4668800"/>
            <a:ext cx="7401301" cy="21892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CB44397-A3FA-475C-8C85-82E5F2B8B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2" b="31888"/>
          <a:stretch/>
        </p:blipFill>
        <p:spPr>
          <a:xfrm>
            <a:off x="0" y="0"/>
            <a:ext cx="8084234" cy="46688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925E027-800C-460F-B29B-F2CEAE304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31" t="32822" r="9538" b="-1"/>
          <a:stretch/>
        </p:blipFill>
        <p:spPr>
          <a:xfrm>
            <a:off x="8084234" y="-1"/>
            <a:ext cx="4107766" cy="466880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8F2B933-48D0-456E-AED6-37E24CCDE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7" r="61116" b="76236"/>
          <a:stretch/>
        </p:blipFill>
        <p:spPr>
          <a:xfrm>
            <a:off x="0" y="4668800"/>
            <a:ext cx="5709768" cy="21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4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EA7D358-084E-46B2-81AE-1F1140918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4" r="33028"/>
          <a:stretch/>
        </p:blipFill>
        <p:spPr>
          <a:xfrm>
            <a:off x="4507606" y="3347"/>
            <a:ext cx="7684394" cy="6854653"/>
          </a:xfrm>
          <a:prstGeom prst="rect">
            <a:avLst/>
          </a:prstGeom>
        </p:spPr>
      </p:pic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884AD25-3B94-4A0A-BB38-C998C97B1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9" y="2047741"/>
            <a:ext cx="4526985" cy="32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49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7139DB-C7AF-4C65-9D55-85521AB95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08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0EF6F35-142A-4819-8D39-7D36A65D4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portagem Jornal Nacional   IV Campori DSA">
            <a:hlinkClick r:id="" action="ppaction://media"/>
            <a:extLst>
              <a:ext uri="{FF2B5EF4-FFF2-40B4-BE49-F238E27FC236}">
                <a16:creationId xmlns:a16="http://schemas.microsoft.com/office/drawing/2014/main" id="{435C85FA-5850-4B63-A236-3D6A4143A9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129D5F2-1765-4476-A448-88DA6BA3EC4E}"/>
              </a:ext>
            </a:extLst>
          </p:cNvPr>
          <p:cNvSpPr txBox="1">
            <a:spLocks/>
          </p:cNvSpPr>
          <p:nvPr/>
        </p:nvSpPr>
        <p:spPr>
          <a:xfrm>
            <a:off x="326668" y="182236"/>
            <a:ext cx="9464942" cy="3246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ter Girls Rock" panose="02000000000000000000" pitchFamily="2" charset="0"/>
              </a:rPr>
              <a:t>Setembro</a:t>
            </a:r>
          </a:p>
          <a:p>
            <a:r>
              <a:rPr lang="pt-BR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ter Girls Rock" panose="02000000000000000000" pitchFamily="2" charset="0"/>
              </a:rPr>
              <a:t>AMARELO</a:t>
            </a:r>
          </a:p>
        </p:txBody>
      </p:sp>
    </p:spTree>
    <p:extLst>
      <p:ext uri="{BB962C8B-B14F-4D97-AF65-F5344CB8AC3E}">
        <p14:creationId xmlns:p14="http://schemas.microsoft.com/office/powerpoint/2010/main" val="25395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12308C7-B367-4AF5-B009-73AA832FEECE}"/>
              </a:ext>
            </a:extLst>
          </p:cNvPr>
          <p:cNvSpPr/>
          <p:nvPr/>
        </p:nvSpPr>
        <p:spPr>
          <a:xfrm>
            <a:off x="7431111" y="0"/>
            <a:ext cx="476089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C016AD-B359-45DC-AD2E-B7B3B2C15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0698" y="2273120"/>
            <a:ext cx="4241715" cy="2348079"/>
          </a:xfrm>
        </p:spPr>
        <p:txBody>
          <a:bodyPr>
            <a:noAutofit/>
          </a:bodyPr>
          <a:lstStyle/>
          <a:p>
            <a:r>
              <a:rPr 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ter Girls Rock" panose="02000000000000000000" pitchFamily="2" charset="0"/>
              </a:rPr>
              <a:t>CVV</a:t>
            </a:r>
            <a:br>
              <a:rPr 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ter Girls Rock" panose="02000000000000000000" pitchFamily="2" charset="0"/>
              </a:rPr>
            </a:b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ter Girls Rock" panose="02000000000000000000" pitchFamily="2" charset="0"/>
              </a:rPr>
              <a:t>Centro de Valorização da vida</a:t>
            </a:r>
            <a:endParaRPr lang="pt-BR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kater Girls Rock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81555B-9FCC-4224-BE93-F5709EBCD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3" y="257577"/>
            <a:ext cx="6855457" cy="63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5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9BBC654-D1BD-45F1-A93E-986B1DB58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4" b="156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A4A7DBD-BDE2-405F-A0A2-DF48BBDD6082}"/>
              </a:ext>
            </a:extLst>
          </p:cNvPr>
          <p:cNvSpPr txBox="1"/>
          <p:nvPr/>
        </p:nvSpPr>
        <p:spPr>
          <a:xfrm>
            <a:off x="5872767" y="4443211"/>
            <a:ext cx="64909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600" dirty="0">
                <a:solidFill>
                  <a:srgbClr val="FFFF00"/>
                </a:solidFill>
                <a:latin typeface="Skater Girls Rock" panose="02000000000000000000" pitchFamily="2" charset="0"/>
              </a:rPr>
              <a:t>suicídio</a:t>
            </a:r>
          </a:p>
        </p:txBody>
      </p:sp>
    </p:spTree>
    <p:extLst>
      <p:ext uri="{BB962C8B-B14F-4D97-AF65-F5344CB8AC3E}">
        <p14:creationId xmlns:p14="http://schemas.microsoft.com/office/powerpoint/2010/main" val="371154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homem, céu, pessoa, ao ar livre&#10;&#10;Descrição gerada com muito alta confiança">
            <a:extLst>
              <a:ext uri="{FF2B5EF4-FFF2-40B4-BE49-F238E27FC236}">
                <a16:creationId xmlns:a16="http://schemas.microsoft.com/office/drawing/2014/main" id="{3C124559-0E2D-44D5-9B11-38937F8AE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A4A7DBD-BDE2-405F-A0A2-DF48BBDD6082}"/>
              </a:ext>
            </a:extLst>
          </p:cNvPr>
          <p:cNvSpPr txBox="1"/>
          <p:nvPr/>
        </p:nvSpPr>
        <p:spPr>
          <a:xfrm>
            <a:off x="8315460" y="3226237"/>
            <a:ext cx="363613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dirty="0">
                <a:solidFill>
                  <a:srgbClr val="FFFF00"/>
                </a:solidFill>
                <a:latin typeface="Skater Girls Rock" panose="02000000000000000000" pitchFamily="2" charset="0"/>
              </a:rPr>
              <a:t>KEVIN</a:t>
            </a:r>
          </a:p>
          <a:p>
            <a:r>
              <a:rPr lang="pt-BR" sz="11500" dirty="0">
                <a:solidFill>
                  <a:srgbClr val="FFFF00"/>
                </a:solidFill>
                <a:latin typeface="Skater Girls Rock" panose="02000000000000000000" pitchFamily="2" charset="0"/>
              </a:rPr>
              <a:t>HINES</a:t>
            </a:r>
          </a:p>
        </p:txBody>
      </p:sp>
    </p:spTree>
    <p:extLst>
      <p:ext uri="{BB962C8B-B14F-4D97-AF65-F5344CB8AC3E}">
        <p14:creationId xmlns:p14="http://schemas.microsoft.com/office/powerpoint/2010/main" val="117787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934F2C5-00BD-4257-9BDB-0BFB725AE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94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7F48587-77B7-45BB-9C71-1AA28E894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44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D892DB-E00C-4B60-A7CA-2CC011577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69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20CD724-14E9-464C-A063-B7E3701C5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2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5BEB1D4-2E5D-4A1D-89C3-E0E177F1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197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1065</Words>
  <Application>Microsoft Office PowerPoint</Application>
  <PresentationFormat>Widescreen</PresentationFormat>
  <Paragraphs>57</Paragraphs>
  <Slides>15</Slides>
  <Notes>15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Skater Girls Rock</vt:lpstr>
      <vt:lpstr>Tema do Office</vt:lpstr>
      <vt:lpstr>Setembro AMARELO</vt:lpstr>
      <vt:lpstr>CVV Centro de Valorização da vida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Setembro AMARELO</dc:title>
  <dc:subject>PE-CAPELAS 2018</dc:subject>
  <dc:creator>Pr. MARCELO AUGUSTO DE CARVALHO; APV - Bruno Aiolfi de Santana</dc:creator>
  <cp:keywords>www.pastordeescola.com.br</cp:keywords>
  <dc:description>COMÉRCIO PROIBIDO. USO PESSOAL</dc:description>
  <cp:lastModifiedBy>APV - Bruno Aiolfi de Santana</cp:lastModifiedBy>
  <cp:revision>17</cp:revision>
  <dcterms:created xsi:type="dcterms:W3CDTF">2017-09-15T09:07:05Z</dcterms:created>
  <dcterms:modified xsi:type="dcterms:W3CDTF">2018-01-10T02:54:00Z</dcterms:modified>
</cp:coreProperties>
</file>