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4" r:id="rId2"/>
    <p:sldId id="256" r:id="rId3"/>
    <p:sldId id="267" r:id="rId4"/>
    <p:sldId id="258" r:id="rId5"/>
    <p:sldId id="266" r:id="rId6"/>
    <p:sldId id="268" r:id="rId7"/>
    <p:sldId id="269" r:id="rId8"/>
    <p:sldId id="259" r:id="rId9"/>
    <p:sldId id="265" r:id="rId10"/>
    <p:sldId id="263" r:id="rId11"/>
    <p:sldId id="271" r:id="rId12"/>
    <p:sldId id="272" r:id="rId13"/>
    <p:sldId id="270" r:id="rId14"/>
    <p:sldId id="273" r:id="rId15"/>
    <p:sldId id="274" r:id="rId16"/>
    <p:sldId id="275" r:id="rId17"/>
    <p:sldId id="260" r:id="rId1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65027" autoAdjust="0"/>
  </p:normalViewPr>
  <p:slideViewPr>
    <p:cSldViewPr snapToGrid="0">
      <p:cViewPr varScale="1">
        <p:scale>
          <a:sx n="47" d="100"/>
          <a:sy n="47" d="100"/>
        </p:scale>
        <p:origin x="20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C9E5C-EA22-4C51-A54B-6D27534702FB}" type="datetimeFigureOut">
              <a:rPr lang="pt-BR" smtClean="0"/>
              <a:t>09/01/2018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530A-D51B-4776-8656-839B10886D58}" type="slidenum">
              <a:rPr lang="pt-BR" smtClean="0"/>
              <a:t>‹nº›</a:t>
            </a:fld>
            <a:endParaRPr lang="pt-BR"/>
          </a:p>
        </p:txBody>
      </p:sp>
    </p:spTree>
    <p:extLst>
      <p:ext uri="{BB962C8B-B14F-4D97-AF65-F5344CB8AC3E}">
        <p14:creationId xmlns:p14="http://schemas.microsoft.com/office/powerpoint/2010/main" val="332044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Se eu te perguntar como nasceu Jesus, se você é um cristão, ou mesmo não sendo, mas já ouviu falar, vira uma imagem a sua cabeça...</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2</a:t>
            </a:fld>
            <a:endParaRPr lang="pt-BR"/>
          </a:p>
        </p:txBody>
      </p:sp>
    </p:spTree>
    <p:extLst>
      <p:ext uri="{BB962C8B-B14F-4D97-AF65-F5344CB8AC3E}">
        <p14:creationId xmlns:p14="http://schemas.microsoft.com/office/powerpoint/2010/main" val="296583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Primeiro de tudo a bíblia não falam que eles eram Reis e nem que eram 3, existe a questão de ter 3 presentes diferentes, mas quem disse que os presentes não podem ter sido entregue por 2, ou até mesmo por 10. O certo é que eram mais de um, uma vez que os magos está no plural.</a:t>
            </a:r>
          </a:p>
          <a:p>
            <a:r>
              <a:rPr lang="pt-BR" dirty="0"/>
              <a:t>Que tipo de Magos eles eram? Tipo Harry Potter? Claro que não, eles eram astrônomos, cientistas especialistas no estudo das estrelas.</a:t>
            </a:r>
          </a:p>
          <a:p>
            <a:r>
              <a:rPr lang="pt-BR" dirty="0"/>
              <a:t>Onde ocorreu a visita? Diferente do que se pensa, ela aconteceu já quando eles estavam em uma casa, José trabalhando, e Maria cuidando de Jesus que poderia já estar até andando.</a:t>
            </a:r>
          </a:p>
          <a:p>
            <a:endParaRPr lang="pt-BR" dirty="0"/>
          </a:p>
          <a:p>
            <a:r>
              <a:rPr lang="pt-BR" dirty="0"/>
              <a:t>Essa visita dele ter ocorrido quando Jesus tinha aproximadamente 2 anos. Por que é a idade das crianças que Herodes manda matar, e mais uma vez José não andaria com um recém nascido até o Egito.</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11</a:t>
            </a:fld>
            <a:endParaRPr lang="pt-BR"/>
          </a:p>
        </p:txBody>
      </p:sp>
    </p:spTree>
    <p:extLst>
      <p:ext uri="{BB962C8B-B14F-4D97-AF65-F5344CB8AC3E}">
        <p14:creationId xmlns:p14="http://schemas.microsoft.com/office/powerpoint/2010/main" val="272937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Primeiro de tudo a bíblia não falam que eles eram Reis e nem que eram 3, existe a questão de ter 3 presentes diferentes, mas quem disse que os presentes não podem ter sido entregue por 2, ou até mesmo por 10. O certo é que eram mais de um, uma vez que os magos está no plural.</a:t>
            </a:r>
          </a:p>
          <a:p>
            <a:r>
              <a:rPr lang="pt-BR" dirty="0"/>
              <a:t>Que tipo de Magos eles eram? Tipo Harry Potter? Claro que não, eles eram astrônomos, cientistas especialistas no estudo das estrelas.</a:t>
            </a:r>
          </a:p>
          <a:p>
            <a:r>
              <a:rPr lang="pt-BR" dirty="0"/>
              <a:t>Onde ocorreu a visita? Diferente do que se pensa, ela aconteceu já quando eles estavam em uma casa, José trabalhando, e Maria cuidando de Jesus que poderia já estar até andando.</a:t>
            </a:r>
          </a:p>
          <a:p>
            <a:endParaRPr lang="pt-BR" dirty="0"/>
          </a:p>
          <a:p>
            <a:r>
              <a:rPr lang="pt-BR" dirty="0"/>
              <a:t>Essa visita dele ter ocorrido quando Jesus tinha aproximadamente 2 anos. Por que é a idade das crianças que Herodes manda matar, e mais uma vez José não andaria com um recém nascido até o Egito.</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12</a:t>
            </a:fld>
            <a:endParaRPr lang="pt-BR"/>
          </a:p>
        </p:txBody>
      </p:sp>
    </p:spTree>
    <p:extLst>
      <p:ext uri="{BB962C8B-B14F-4D97-AF65-F5344CB8AC3E}">
        <p14:creationId xmlns:p14="http://schemas.microsoft.com/office/powerpoint/2010/main" val="200328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Diz mais.</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13</a:t>
            </a:fld>
            <a:endParaRPr lang="pt-BR"/>
          </a:p>
        </p:txBody>
      </p:sp>
    </p:spTree>
    <p:extLst>
      <p:ext uri="{BB962C8B-B14F-4D97-AF65-F5344CB8AC3E}">
        <p14:creationId xmlns:p14="http://schemas.microsoft.com/office/powerpoint/2010/main" val="213592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confusão se dá por que pegamos todo que está relatados pelos evangelistas e colocando como sendo no mesmo dia.</a:t>
            </a:r>
          </a:p>
          <a:p>
            <a:endParaRPr lang="pt-BR" dirty="0"/>
          </a:p>
          <a:p>
            <a:r>
              <a:rPr lang="pt-BR" dirty="0"/>
              <a:t>O evangelista João nos ajuda a entender melhor.</a:t>
            </a:r>
          </a:p>
          <a:p>
            <a:endParaRPr lang="pt-BR" dirty="0"/>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14</a:t>
            </a:fld>
            <a:endParaRPr lang="pt-BR"/>
          </a:p>
        </p:txBody>
      </p:sp>
    </p:spTree>
    <p:extLst>
      <p:ext uri="{BB962C8B-B14F-4D97-AF65-F5344CB8AC3E}">
        <p14:creationId xmlns:p14="http://schemas.microsoft.com/office/powerpoint/2010/main" val="229765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vida de Jesus não foi escrita todos os detalhes momento a momento, assim também seu inicio como um bebê neste mundo, foi registrado o que foi importante, e para encaixar todos os fatos precisamos alongar os ocorridos.</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15</a:t>
            </a:fld>
            <a:endParaRPr lang="pt-BR"/>
          </a:p>
        </p:txBody>
      </p:sp>
    </p:spTree>
    <p:extLst>
      <p:ext uri="{BB962C8B-B14F-4D97-AF65-F5344CB8AC3E}">
        <p14:creationId xmlns:p14="http://schemas.microsoft.com/office/powerpoint/2010/main" val="2046323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MAS POR QUE OS EVANGELISTAS DEIXARAM PASSAR A DATA DO NASCIMENTO DE JESUS E NÃO SE IMPORTARAM EM CONTAR OS DETALHES?</a:t>
            </a:r>
          </a:p>
          <a:p>
            <a:endParaRPr lang="pt-BR" dirty="0"/>
          </a:p>
          <a:p>
            <a:r>
              <a:rPr lang="pt-BR" dirty="0"/>
              <a:t>Além de não existir o costume naquele tempo de se comemorar aniversários como hoje, existe um fato mais importante do que o nascimento de Jesus....</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16</a:t>
            </a:fld>
            <a:endParaRPr lang="pt-BR"/>
          </a:p>
        </p:txBody>
      </p:sp>
    </p:spTree>
    <p:extLst>
      <p:ext uri="{BB962C8B-B14F-4D97-AF65-F5344CB8AC3E}">
        <p14:creationId xmlns:p14="http://schemas.microsoft.com/office/powerpoint/2010/main" val="280289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a:t>SEU SACRIFÍCIO!</a:t>
            </a:r>
          </a:p>
          <a:p>
            <a:r>
              <a:rPr lang="pt-BR" b="0" dirty="0"/>
              <a:t>O fato mais importante de Jesus é sua morte, é nela que os escritores da bíblia estão focados e sobre esse ponto temos todos os detalhes, de horário, local, caminho percorrido, nome dos envolvidos.</a:t>
            </a:r>
          </a:p>
          <a:p>
            <a:endParaRPr lang="pt-BR" b="0" dirty="0"/>
          </a:p>
          <a:p>
            <a:r>
              <a:rPr lang="pt-BR" b="0" dirty="0"/>
              <a:t>APROVEITE O NATAL PARA ACEITAR O SACRIFÍCIO DE JESUS EM SUA VIDA E RECEBA O PERDÃO.</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17</a:t>
            </a:fld>
            <a:endParaRPr lang="pt-BR"/>
          </a:p>
        </p:txBody>
      </p:sp>
    </p:spTree>
    <p:extLst>
      <p:ext uri="{BB962C8B-B14F-4D97-AF65-F5344CB8AC3E}">
        <p14:creationId xmlns:p14="http://schemas.microsoft.com/office/powerpoint/2010/main" val="13035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Será mais ou menos assim, você já viu isso em pinturas, presépios, encenações, filmes, uma cena linda, reproduzida milhões de vezes por todo mundo na época de Natal.</a:t>
            </a:r>
          </a:p>
          <a:p>
            <a:r>
              <a:rPr lang="pt-BR" dirty="0"/>
              <a:t>Essa é a tradição da igreja para o nascimento de Jesus e a partir dela se forma esse conceito.</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3</a:t>
            </a:fld>
            <a:endParaRPr lang="pt-BR"/>
          </a:p>
        </p:txBody>
      </p:sp>
    </p:spTree>
    <p:extLst>
      <p:ext uri="{BB962C8B-B14F-4D97-AF65-F5344CB8AC3E}">
        <p14:creationId xmlns:p14="http://schemas.microsoft.com/office/powerpoint/2010/main" val="230226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mesma tradição nos faz pensar que José mudou de Nazaré para Belém com Maria a ponto de dar a Luz e que bateram de porta em porta nas hospedarias e por fim, sem achar nenhuma e com a bolsa da Maria tendo estourado, foram abrigados no lugar onde fica os animais.</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4</a:t>
            </a:fld>
            <a:endParaRPr lang="pt-BR"/>
          </a:p>
        </p:txBody>
      </p:sp>
    </p:spTree>
    <p:extLst>
      <p:ext uri="{BB962C8B-B14F-4D97-AF65-F5344CB8AC3E}">
        <p14:creationId xmlns:p14="http://schemas.microsoft.com/office/powerpoint/2010/main" val="264408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que é Mito e o que é Fato sobre o nascimento de Jesus, vamos ter que esquecer um pouco a tradição, e buscar na bíblia e no apoio da arqueologia para compreender melhor esse tão importante fato.</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5</a:t>
            </a:fld>
            <a:endParaRPr lang="pt-BR"/>
          </a:p>
        </p:txBody>
      </p:sp>
    </p:spTree>
    <p:extLst>
      <p:ext uri="{BB962C8B-B14F-4D97-AF65-F5344CB8AC3E}">
        <p14:creationId xmlns:p14="http://schemas.microsoft.com/office/powerpoint/2010/main" val="110697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Não tem como saber qual a data do Nascimento de Jesus, mas não foi em dezembro por que, nessa época é inverno em Belém e os pastores de ovelhas, que estavam a noite ao ar livre, no período do inverso passavam as noites em abrigos por causa do frio.</a:t>
            </a:r>
          </a:p>
          <a:p>
            <a:endParaRPr lang="pt-BR" dirty="0"/>
          </a:p>
          <a:p>
            <a:r>
              <a:rPr lang="pt-BR" dirty="0"/>
              <a:t>A data de </a:t>
            </a:r>
            <a:r>
              <a:rPr lang="pt-BR" sz="1200" b="0" i="0" kern="1200" dirty="0">
                <a:solidFill>
                  <a:schemeClr val="tx1"/>
                </a:solidFill>
                <a:effectLst/>
                <a:latin typeface="+mn-lt"/>
                <a:ea typeface="+mn-ea"/>
                <a:cs typeface="+mn-cs"/>
              </a:rPr>
              <a:t>25 de dezembro surgiu em decorrência da cristianização do </a:t>
            </a:r>
            <a:r>
              <a:rPr lang="pt-BR" sz="1200" b="1" i="1" kern="1200" dirty="0">
                <a:solidFill>
                  <a:schemeClr val="tx1"/>
                </a:solidFill>
                <a:effectLst/>
                <a:latin typeface="+mn-lt"/>
                <a:ea typeface="+mn-ea"/>
                <a:cs typeface="+mn-cs"/>
              </a:rPr>
              <a:t>dies </a:t>
            </a:r>
            <a:r>
              <a:rPr lang="pt-BR" sz="1200" b="1" i="1" kern="1200" dirty="0" err="1">
                <a:solidFill>
                  <a:schemeClr val="tx1"/>
                </a:solidFill>
                <a:effectLst/>
                <a:latin typeface="+mn-lt"/>
                <a:ea typeface="+mn-ea"/>
                <a:cs typeface="+mn-cs"/>
              </a:rPr>
              <a:t>solis</a:t>
            </a:r>
            <a:r>
              <a:rPr lang="pt-BR" sz="1200" b="1" i="1" kern="1200" dirty="0">
                <a:solidFill>
                  <a:schemeClr val="tx1"/>
                </a:solidFill>
                <a:effectLst/>
                <a:latin typeface="+mn-lt"/>
                <a:ea typeface="+mn-ea"/>
                <a:cs typeface="+mn-cs"/>
              </a:rPr>
              <a:t> </a:t>
            </a:r>
            <a:r>
              <a:rPr lang="pt-BR" sz="1200" b="1" i="1" kern="1200" dirty="0" err="1">
                <a:solidFill>
                  <a:schemeClr val="tx1"/>
                </a:solidFill>
                <a:effectLst/>
                <a:latin typeface="+mn-lt"/>
                <a:ea typeface="+mn-ea"/>
                <a:cs typeface="+mn-cs"/>
              </a:rPr>
              <a:t>invicti</a:t>
            </a:r>
            <a:r>
              <a:rPr lang="pt-BR" sz="1200" b="1" i="1" kern="1200" dirty="0">
                <a:solidFill>
                  <a:schemeClr val="tx1"/>
                </a:solidFill>
                <a:effectLst/>
                <a:latin typeface="+mn-lt"/>
                <a:ea typeface="+mn-ea"/>
                <a:cs typeface="+mn-cs"/>
              </a:rPr>
              <a:t> </a:t>
            </a:r>
            <a:r>
              <a:rPr lang="pt-BR" sz="1200" b="1" i="1" kern="1200" dirty="0" err="1">
                <a:solidFill>
                  <a:schemeClr val="tx1"/>
                </a:solidFill>
                <a:effectLst/>
                <a:latin typeface="+mn-lt"/>
                <a:ea typeface="+mn-ea"/>
                <a:cs typeface="+mn-cs"/>
              </a:rPr>
              <a:t>nati</a:t>
            </a:r>
            <a:r>
              <a:rPr lang="pt-BR" sz="1200" b="1" i="1" kern="1200" dirty="0">
                <a:solidFill>
                  <a:schemeClr val="tx1"/>
                </a:solidFill>
                <a:effectLst/>
                <a:latin typeface="+mn-lt"/>
                <a:ea typeface="+mn-ea"/>
                <a:cs typeface="+mn-cs"/>
              </a:rPr>
              <a:t> </a:t>
            </a:r>
            <a:r>
              <a:rPr lang="pt-BR" sz="1200" b="1" i="0" kern="1200" dirty="0">
                <a:solidFill>
                  <a:schemeClr val="tx1"/>
                </a:solidFill>
                <a:effectLst/>
                <a:latin typeface="+mn-lt"/>
                <a:ea typeface="+mn-ea"/>
                <a:cs typeface="+mn-cs"/>
              </a:rPr>
              <a:t>(‘o dia do nascimento do Sol invicto’)</a:t>
            </a:r>
            <a:r>
              <a:rPr lang="pt-BR" sz="1200" b="0" i="0" kern="1200" dirty="0">
                <a:solidFill>
                  <a:schemeClr val="tx1"/>
                </a:solidFill>
                <a:effectLst/>
                <a:latin typeface="+mn-lt"/>
                <a:ea typeface="+mn-ea"/>
                <a:cs typeface="+mn-cs"/>
              </a:rPr>
              <a:t>.</a:t>
            </a:r>
            <a:r>
              <a:rPr lang="pt-BR" sz="1200" b="1" i="0" kern="1200" dirty="0">
                <a:solidFill>
                  <a:schemeClr val="tx1"/>
                </a:solidFill>
                <a:effectLst/>
                <a:latin typeface="+mn-lt"/>
                <a:ea typeface="+mn-ea"/>
                <a:cs typeface="+mn-cs"/>
              </a:rPr>
              <a:t> </a:t>
            </a:r>
            <a:r>
              <a:rPr lang="pt-BR" sz="1200" b="0" i="0" kern="1200" dirty="0">
                <a:solidFill>
                  <a:schemeClr val="tx1"/>
                </a:solidFill>
                <a:effectLst/>
                <a:latin typeface="+mn-lt"/>
                <a:ea typeface="+mn-ea"/>
                <a:cs typeface="+mn-cs"/>
              </a:rPr>
              <a:t>Esse dia era um feriado popular no Império Romano que celebrava o solstício de inverno, simbolizando o retorno do Sol, o fim do inverno e a proclamação do renascimento da primavera e do verão.”</a:t>
            </a:r>
            <a:endParaRPr lang="pt-BR" dirty="0"/>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6</a:t>
            </a:fld>
            <a:endParaRPr lang="pt-BR"/>
          </a:p>
        </p:txBody>
      </p:sp>
    </p:spTree>
    <p:extLst>
      <p:ext uri="{BB962C8B-B14F-4D97-AF65-F5344CB8AC3E}">
        <p14:creationId xmlns:p14="http://schemas.microsoft.com/office/powerpoint/2010/main" val="229927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Como será que Maria e José explicaria para toda a família o motivo para se casar as presas? E depois de uns 3 ou 4 meses e ela começasse a engodar? Se o anjo não aparecesse para José ele nunca teria acreditado em Maria, como achamos que todos iriam aceitar a mudança.</a:t>
            </a:r>
          </a:p>
          <a:p>
            <a:r>
              <a:rPr lang="pt-BR" dirty="0"/>
              <a:t>Que pai em sã consciência coloca a esposa gravida de mais de 8 meses em cima de um jumento e anda mais de 150 quilômetros? Imagina sabendo que é o Salvador da humanidade.</a:t>
            </a:r>
          </a:p>
          <a:p>
            <a:endParaRPr lang="pt-BR" dirty="0"/>
          </a:p>
          <a:p>
            <a:r>
              <a:rPr lang="pt-BR" dirty="0"/>
              <a:t>É muito provável que a mudança para Belém ocorra ainda dentro dos primeiros meses de gravidez, por motivos óbvios, ótima oportunidade para esconder a gravidez, para não ter que dar “explicações” mentirosas.</a:t>
            </a:r>
          </a:p>
          <a:p>
            <a:endParaRPr lang="pt-BR" dirty="0"/>
          </a:p>
          <a:p>
            <a:r>
              <a:rPr lang="pt-BR" dirty="0"/>
              <a:t>José era de Belém, então é quase impossível que ele não tenha parentes na região, então porque não procura-los ao invés de uma hospedaria. Justamente para aguardar a Criança crescer um pouco e daí tudo ficaria mais fácil.</a:t>
            </a:r>
          </a:p>
          <a:p>
            <a:endParaRPr lang="pt-BR" dirty="0"/>
          </a:p>
          <a:p>
            <a:r>
              <a:rPr lang="pt-BR" b="1" dirty="0"/>
              <a:t>Mas como então Jesus nasceu na estrebaria, se Maria e José já estavam a vários meses em Belém?</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7</a:t>
            </a:fld>
            <a:endParaRPr lang="pt-BR"/>
          </a:p>
        </p:txBody>
      </p:sp>
    </p:spTree>
    <p:extLst>
      <p:ext uri="{BB962C8B-B14F-4D97-AF65-F5344CB8AC3E}">
        <p14:creationId xmlns:p14="http://schemas.microsoft.com/office/powerpoint/2010/main" val="282357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b="1" dirty="0"/>
              <a:t>Mas como então Jesus nasceu na estrebaria, se Maria e José já estavam a vários meses em Belém?</a:t>
            </a:r>
          </a:p>
          <a:p>
            <a:endParaRPr lang="pt-BR" dirty="0"/>
          </a:p>
          <a:p>
            <a:r>
              <a:rPr lang="pt-BR" dirty="0"/>
              <a:t>Arqueólogos e Historiadores nos ajudam a responder essa questão...</a:t>
            </a:r>
          </a:p>
          <a:p>
            <a:r>
              <a:rPr lang="pt-BR" dirty="0"/>
              <a:t>Nos dias de Jesus não se existia hotel como hoje que as pessoas iam para passar um fim de semana e aproveitar o lugar, nem existiam casas individuais para locação como se encontra por aí, as pessoas que não tinham casa própria na região que queriam morar tinham que recorrer as hospedarias, que eram locais que se passavam vários meses e comumente anos.</a:t>
            </a:r>
          </a:p>
          <a:p>
            <a:r>
              <a:rPr lang="pt-BR" dirty="0"/>
              <a:t>Essas hospedarias tinham vários cômodos, um pátio central, um lugar para os animais (Garagem daquele tempo), cada família alugava um quarto desse lugar, e tinham em comum, o pátio, a parte de refeições e a estrebaria.</a:t>
            </a:r>
          </a:p>
          <a:p>
            <a:r>
              <a:rPr lang="pt-BR" dirty="0"/>
              <a:t>Porém mesmo essas hospedarias eram escassas, difíceis de encontrar vagas, uma vez de que quando alguém entreva poderia demorar anos pra sair, então era comum as famílias que precisavam aguardar, ficar no mesmo lugar que os animais, então as estrebarias eram também o cômodo de espera até vagar um quarto o que em alguns casos demoravam meses.</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8</a:t>
            </a:fld>
            <a:endParaRPr lang="pt-BR"/>
          </a:p>
        </p:txBody>
      </p:sp>
    </p:spTree>
    <p:extLst>
      <p:ext uri="{BB962C8B-B14F-4D97-AF65-F5344CB8AC3E}">
        <p14:creationId xmlns:p14="http://schemas.microsoft.com/office/powerpoint/2010/main" val="79280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Primeiro de tudo a bíblia não falam que eles eram Reis e nem que eram 3, existe a questão de ter 3 presentes diferentes, mas quem disse que os presentes não podem ter sido entregue por 2, ou até mesmo por 10. O certo é que eram mais de um, uma vez que os magos está no plural.</a:t>
            </a:r>
          </a:p>
          <a:p>
            <a:r>
              <a:rPr lang="pt-BR" dirty="0"/>
              <a:t>Que tipo de Magos eles eram? Tipo Harry Potter? Claro que não, eles eram astrônomos, cientistas especialistas no estudo das estrelas.</a:t>
            </a:r>
          </a:p>
          <a:p>
            <a:r>
              <a:rPr lang="pt-BR" dirty="0"/>
              <a:t>Onde ocorreu a visita? Diferente do que se pensa, ela aconteceu já quando eles estavam em uma casa, José trabalhando, e Maria cuidando de Jesus que poderia já estar até andando.</a:t>
            </a:r>
          </a:p>
          <a:p>
            <a:endParaRPr lang="pt-BR" dirty="0"/>
          </a:p>
          <a:p>
            <a:r>
              <a:rPr lang="pt-BR" dirty="0"/>
              <a:t>Essa visita dele ter ocorrido quando Jesus tinha aproximadamente 2 anos. Por que é a idade das crianças que Herodes manda matar, e mais uma vez José não andaria com um recém nascido até o Egito.</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9</a:t>
            </a:fld>
            <a:endParaRPr lang="pt-BR"/>
          </a:p>
        </p:txBody>
      </p:sp>
    </p:spTree>
    <p:extLst>
      <p:ext uri="{BB962C8B-B14F-4D97-AF65-F5344CB8AC3E}">
        <p14:creationId xmlns:p14="http://schemas.microsoft.com/office/powerpoint/2010/main" val="62915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Olha o que diz o texto bíblico.</a:t>
            </a:r>
          </a:p>
        </p:txBody>
      </p:sp>
      <p:sp>
        <p:nvSpPr>
          <p:cNvPr id="4" name="Espaço Reservado para Número de Slide 3"/>
          <p:cNvSpPr>
            <a:spLocks noGrp="1"/>
          </p:cNvSpPr>
          <p:nvPr>
            <p:ph type="sldNum" sz="quarter" idx="10"/>
          </p:nvPr>
        </p:nvSpPr>
        <p:spPr/>
        <p:txBody>
          <a:bodyPr/>
          <a:lstStyle/>
          <a:p>
            <a:fld id="{4E54530A-D51B-4776-8656-839B10886D58}" type="slidenum">
              <a:rPr lang="pt-BR" smtClean="0"/>
              <a:t>10</a:t>
            </a:fld>
            <a:endParaRPr lang="pt-BR"/>
          </a:p>
        </p:txBody>
      </p:sp>
    </p:spTree>
    <p:extLst>
      <p:ext uri="{BB962C8B-B14F-4D97-AF65-F5344CB8AC3E}">
        <p14:creationId xmlns:p14="http://schemas.microsoft.com/office/powerpoint/2010/main" val="108770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01E82DF-1346-449A-AE4D-F2E801FFDDBC}" type="datetimeFigureOut">
              <a:rPr lang="pt-BR" smtClean="0"/>
              <a:t>09/01/2018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419977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01E82DF-1346-449A-AE4D-F2E801FFDDBC}" type="datetimeFigureOut">
              <a:rPr lang="pt-BR" smtClean="0"/>
              <a:t>09/01/2018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409275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01E82DF-1346-449A-AE4D-F2E801FFDDBC}" type="datetimeFigureOut">
              <a:rPr lang="pt-BR" smtClean="0"/>
              <a:t>09/01/2018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153091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01E82DF-1346-449A-AE4D-F2E801FFDDBC}" type="datetimeFigureOut">
              <a:rPr lang="pt-BR" smtClean="0"/>
              <a:t>09/01/2018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92725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401E82DF-1346-449A-AE4D-F2E801FFDDBC}" type="datetimeFigureOut">
              <a:rPr lang="pt-BR" smtClean="0"/>
              <a:t>09/01/2018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321718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01E82DF-1346-449A-AE4D-F2E801FFDDBC}" type="datetimeFigureOut">
              <a:rPr lang="pt-BR" smtClean="0"/>
              <a:t>09/01/2018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162350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01E82DF-1346-449A-AE4D-F2E801FFDDBC}" type="datetimeFigureOut">
              <a:rPr lang="pt-BR" smtClean="0"/>
              <a:t>09/01/2018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154724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01E82DF-1346-449A-AE4D-F2E801FFDDBC}" type="datetimeFigureOut">
              <a:rPr lang="pt-BR" smtClean="0"/>
              <a:t>09/01/2018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353095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E82DF-1346-449A-AE4D-F2E801FFDDBC}" type="datetimeFigureOut">
              <a:rPr lang="pt-BR" smtClean="0"/>
              <a:t>09/01/2018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21973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01E82DF-1346-449A-AE4D-F2E801FFDDBC}" type="datetimeFigureOut">
              <a:rPr lang="pt-BR" smtClean="0"/>
              <a:t>09/01/2018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157817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01E82DF-1346-449A-AE4D-F2E801FFDDBC}" type="datetimeFigureOut">
              <a:rPr lang="pt-BR" smtClean="0"/>
              <a:t>09/01/2018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C3265F9-3AA5-4910-9F87-04BB7C746541}" type="slidenum">
              <a:rPr lang="pt-BR" smtClean="0"/>
              <a:t>‹nº›</a:t>
            </a:fld>
            <a:endParaRPr lang="pt-BR"/>
          </a:p>
        </p:txBody>
      </p:sp>
    </p:spTree>
    <p:extLst>
      <p:ext uri="{BB962C8B-B14F-4D97-AF65-F5344CB8AC3E}">
        <p14:creationId xmlns:p14="http://schemas.microsoft.com/office/powerpoint/2010/main" val="23034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E82DF-1346-449A-AE4D-F2E801FFDDBC}" type="datetimeFigureOut">
              <a:rPr lang="pt-BR" smtClean="0"/>
              <a:t>09/01/2018</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265F9-3AA5-4910-9F87-04BB7C746541}" type="slidenum">
              <a:rPr lang="pt-BR" smtClean="0"/>
              <a:t>‹nº›</a:t>
            </a:fld>
            <a:endParaRPr lang="pt-BR"/>
          </a:p>
        </p:txBody>
      </p:sp>
    </p:spTree>
    <p:extLst>
      <p:ext uri="{BB962C8B-B14F-4D97-AF65-F5344CB8AC3E}">
        <p14:creationId xmlns:p14="http://schemas.microsoft.com/office/powerpoint/2010/main" val="3121891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objeto&#10;&#10;Descrição gerada com alta confiança">
            <a:extLst>
              <a:ext uri="{FF2B5EF4-FFF2-40B4-BE49-F238E27FC236}">
                <a16:creationId xmlns:a16="http://schemas.microsoft.com/office/drawing/2014/main" id="{309F8D18-2720-44D9-9C5E-64CE11749940}"/>
              </a:ext>
            </a:extLst>
          </p:cNvPr>
          <p:cNvPicPr>
            <a:picLocks noChangeAspect="1"/>
          </p:cNvPicPr>
          <p:nvPr/>
        </p:nvPicPr>
        <p:blipFill rotWithShape="1">
          <a:blip r:embed="rId2">
            <a:extLst>
              <a:ext uri="{28A0092B-C50C-407E-A947-70E740481C1C}">
                <a14:useLocalDpi xmlns:a14="http://schemas.microsoft.com/office/drawing/2010/main" val="0"/>
              </a:ext>
            </a:extLst>
          </a:blip>
          <a:srcRect r="19968"/>
          <a:stretch/>
        </p:blipFill>
        <p:spPr>
          <a:xfrm>
            <a:off x="0" y="0"/>
            <a:ext cx="9144000" cy="6858000"/>
          </a:xfrm>
          <a:prstGeom prst="rect">
            <a:avLst/>
          </a:prstGeom>
        </p:spPr>
      </p:pic>
      <p:sp>
        <p:nvSpPr>
          <p:cNvPr id="2" name="CaixaDeTexto 1"/>
          <p:cNvSpPr txBox="1"/>
          <p:nvPr/>
        </p:nvSpPr>
        <p:spPr>
          <a:xfrm>
            <a:off x="4572000" y="358503"/>
            <a:ext cx="4274457" cy="4154984"/>
          </a:xfrm>
          <a:prstGeom prst="rect">
            <a:avLst/>
          </a:prstGeom>
          <a:noFill/>
        </p:spPr>
        <p:txBody>
          <a:bodyPr wrap="square" rtlCol="0">
            <a:spAutoFit/>
          </a:bodyPr>
          <a:lstStyle/>
          <a:p>
            <a:pPr algn="ctr"/>
            <a:r>
              <a:rPr lang="pt-BR" sz="6600" b="1" dirty="0">
                <a:solidFill>
                  <a:srgbClr val="FFFF00"/>
                </a:solidFill>
                <a:effectLst>
                  <a:outerShdw blurRad="38100" dist="38100" dir="2700000" algn="tl">
                    <a:srgbClr val="000000">
                      <a:alpha val="43137"/>
                    </a:srgbClr>
                  </a:outerShdw>
                </a:effectLst>
                <a:latin typeface="Berlin Sans FB" panose="020E0602020502020306" pitchFamily="34" charset="0"/>
              </a:rPr>
              <a:t>LUZ DO MUNDO</a:t>
            </a:r>
          </a:p>
          <a:p>
            <a:pPr algn="ctr"/>
            <a:r>
              <a:rPr lang="pt-BR" sz="6600" b="1" dirty="0">
                <a:solidFill>
                  <a:srgbClr val="FFFF00"/>
                </a:solidFill>
                <a:effectLst>
                  <a:outerShdw blurRad="38100" dist="38100" dir="2700000" algn="tl">
                    <a:srgbClr val="000000">
                      <a:alpha val="43137"/>
                    </a:srgbClr>
                  </a:outerShdw>
                </a:effectLst>
                <a:latin typeface="Berlin Sans FB" panose="020E0602020502020306" pitchFamily="34" charset="0"/>
              </a:rPr>
              <a:t>VIESTE A TERRA</a:t>
            </a:r>
          </a:p>
        </p:txBody>
      </p:sp>
      <p:sp>
        <p:nvSpPr>
          <p:cNvPr id="5" name="Retângulo 4">
            <a:extLst>
              <a:ext uri="{FF2B5EF4-FFF2-40B4-BE49-F238E27FC236}">
                <a16:creationId xmlns:a16="http://schemas.microsoft.com/office/drawing/2014/main" id="{A5AB5D85-5278-40FC-9439-575A51D728A5}"/>
              </a:ext>
            </a:extLst>
          </p:cNvPr>
          <p:cNvSpPr/>
          <p:nvPr/>
        </p:nvSpPr>
        <p:spPr>
          <a:xfrm>
            <a:off x="2481941" y="5390868"/>
            <a:ext cx="6479177" cy="1323439"/>
          </a:xfrm>
          <a:prstGeom prst="rect">
            <a:avLst/>
          </a:prstGeom>
          <a:noFill/>
          <a:ln>
            <a:noFill/>
          </a:ln>
        </p:spPr>
        <p:txBody>
          <a:bodyPr wrap="square">
            <a:spAutoFit/>
            <a:scene3d>
              <a:camera prst="orthographicFront"/>
              <a:lightRig rig="soft" dir="tl">
                <a:rot lat="0" lon="0" rev="0"/>
              </a:lightRig>
            </a:scene3d>
            <a:sp3d contourW="31750" prstMaterial="matte">
              <a:bevelT w="25400" h="55880" prst="artDeco"/>
              <a:contourClr>
                <a:schemeClr val="bg1"/>
              </a:contourClr>
            </a:sp3d>
          </a:bodyPr>
          <a:lstStyle/>
          <a:p>
            <a:pPr algn="r">
              <a:defRPr/>
            </a:pPr>
            <a:r>
              <a:rPr lang="pt-BR" sz="4400" b="1" spc="50" dirty="0">
                <a:ln w="11430"/>
                <a:noFill/>
                <a:effectLst>
                  <a:glow rad="228600">
                    <a:schemeClr val="tx1">
                      <a:alpha val="40000"/>
                    </a:schemeClr>
                  </a:glow>
                  <a:outerShdw blurRad="76200" dist="50800" dir="5400000" algn="tl" rotWithShape="0">
                    <a:schemeClr val="accent1">
                      <a:lumMod val="10000"/>
                      <a:alpha val="65000"/>
                    </a:schemeClr>
                  </a:outerShdw>
                </a:effectLst>
                <a:latin typeface="Berlin Sans FB" pitchFamily="34" charset="0"/>
                <a:cs typeface="Calibri" pitchFamily="34" charset="0"/>
              </a:rPr>
              <a:t>Pr. Bruno Aiolfi</a:t>
            </a:r>
          </a:p>
          <a:p>
            <a:pPr algn="r">
              <a:defRPr/>
            </a:pPr>
            <a:r>
              <a:rPr lang="pt-BR" sz="3600" b="1" spc="50" dirty="0">
                <a:ln w="11430"/>
                <a:noFill/>
                <a:effectLst>
                  <a:glow rad="228600">
                    <a:schemeClr val="tx1">
                      <a:alpha val="40000"/>
                    </a:schemeClr>
                  </a:glow>
                  <a:outerShdw blurRad="76200" dist="50800" dir="5400000" algn="tl" rotWithShape="0">
                    <a:schemeClr val="accent1">
                      <a:lumMod val="10000"/>
                      <a:alpha val="65000"/>
                    </a:schemeClr>
                  </a:outerShdw>
                </a:effectLst>
                <a:latin typeface="Berlin Sans FB" pitchFamily="34" charset="0"/>
                <a:cs typeface="Calibri" pitchFamily="34" charset="0"/>
              </a:rPr>
              <a:t>Pastoral Estudantil - APV</a:t>
            </a:r>
          </a:p>
        </p:txBody>
      </p:sp>
    </p:spTree>
    <p:extLst>
      <p:ext uri="{BB962C8B-B14F-4D97-AF65-F5344CB8AC3E}">
        <p14:creationId xmlns:p14="http://schemas.microsoft.com/office/powerpoint/2010/main" val="304361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578026A-547C-49F4-8677-1811A60E66A7}"/>
              </a:ext>
            </a:extLst>
          </p:cNvPr>
          <p:cNvPicPr>
            <a:picLocks noChangeAspect="1"/>
          </p:cNvPicPr>
          <p:nvPr/>
        </p:nvPicPr>
        <p:blipFill rotWithShape="1">
          <a:blip r:embed="rId3">
            <a:extLst>
              <a:ext uri="{28A0092B-C50C-407E-A947-70E740481C1C}">
                <a14:useLocalDpi xmlns:a14="http://schemas.microsoft.com/office/drawing/2010/main" val="0"/>
              </a:ext>
            </a:extLst>
          </a:blip>
          <a:srcRect l="6050" r="5062"/>
          <a:stretch/>
        </p:blipFill>
        <p:spPr>
          <a:xfrm>
            <a:off x="0" y="0"/>
            <a:ext cx="9144000" cy="6858000"/>
          </a:xfrm>
          <a:prstGeom prst="rect">
            <a:avLst/>
          </a:prstGeom>
        </p:spPr>
      </p:pic>
      <p:sp>
        <p:nvSpPr>
          <p:cNvPr id="2" name="CaixaDeTexto 1"/>
          <p:cNvSpPr txBox="1"/>
          <p:nvPr/>
        </p:nvSpPr>
        <p:spPr>
          <a:xfrm>
            <a:off x="284480" y="568960"/>
            <a:ext cx="8473440" cy="3785652"/>
          </a:xfrm>
          <a:prstGeom prst="rect">
            <a:avLst/>
          </a:prstGeom>
          <a:noFill/>
        </p:spPr>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rPr>
              <a:t>Jesus nasceu na cidade de Belém, na região da Judéia, quando Herodes era rei da terra de Israel. Nesse tempo alguns homens que </a:t>
            </a:r>
            <a:r>
              <a:rPr lang="pt-BR" sz="4000" b="1" dirty="0">
                <a:solidFill>
                  <a:srgbClr val="FFFF00"/>
                </a:solidFill>
                <a:effectLst>
                  <a:outerShdw blurRad="38100" dist="38100" dir="2700000" algn="tl">
                    <a:srgbClr val="000000">
                      <a:alpha val="43137"/>
                    </a:srgbClr>
                  </a:outerShdw>
                </a:effectLst>
              </a:rPr>
              <a:t>Estudavam as estrelas </a:t>
            </a:r>
            <a:r>
              <a:rPr lang="pt-BR" sz="4000" b="1" dirty="0">
                <a:solidFill>
                  <a:schemeClr val="bg1"/>
                </a:solidFill>
                <a:effectLst>
                  <a:outerShdw blurRad="38100" dist="38100" dir="2700000" algn="tl">
                    <a:srgbClr val="000000">
                      <a:alpha val="43137"/>
                    </a:srgbClr>
                  </a:outerShdw>
                </a:effectLst>
              </a:rPr>
              <a:t>vieram do Oriente e chegaram a Jerusalém. </a:t>
            </a:r>
            <a:r>
              <a:rPr lang="pt-BR" sz="4000" b="1" dirty="0">
                <a:solidFill>
                  <a:srgbClr val="FF0000"/>
                </a:solidFill>
                <a:effectLst>
                  <a:outerShdw blurRad="38100" dist="38100" dir="2700000" algn="tl">
                    <a:srgbClr val="000000">
                      <a:alpha val="43137"/>
                    </a:srgbClr>
                  </a:outerShdw>
                </a:effectLst>
              </a:rPr>
              <a:t>Mateus 2:1 (NTLH)</a:t>
            </a:r>
          </a:p>
        </p:txBody>
      </p:sp>
    </p:spTree>
    <p:extLst>
      <p:ext uri="{BB962C8B-B14F-4D97-AF65-F5344CB8AC3E}">
        <p14:creationId xmlns:p14="http://schemas.microsoft.com/office/powerpoint/2010/main" val="388232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2014" r="2014"/>
          <a:stretch/>
        </p:blipFill>
        <p:spPr>
          <a:xfrm>
            <a:off x="0" y="0"/>
            <a:ext cx="9144000" cy="6858000"/>
          </a:xfrm>
          <a:prstGeom prst="rect">
            <a:avLst/>
          </a:prstGeom>
        </p:spPr>
      </p:pic>
      <p:sp>
        <p:nvSpPr>
          <p:cNvPr id="3" name="CaixaDeTexto 2">
            <a:extLst>
              <a:ext uri="{FF2B5EF4-FFF2-40B4-BE49-F238E27FC236}">
                <a16:creationId xmlns:a16="http://schemas.microsoft.com/office/drawing/2014/main" id="{7256AA08-D2A3-4E4E-A50C-D592DD91BF94}"/>
              </a:ext>
            </a:extLst>
          </p:cNvPr>
          <p:cNvSpPr txBox="1"/>
          <p:nvPr/>
        </p:nvSpPr>
        <p:spPr>
          <a:xfrm>
            <a:off x="264160" y="5468334"/>
            <a:ext cx="8615680" cy="1200329"/>
          </a:xfrm>
          <a:prstGeom prst="rect">
            <a:avLst/>
          </a:prstGeom>
          <a:noFill/>
        </p:spPr>
        <p:txBody>
          <a:bodyPr wrap="square" rtlCol="0">
            <a:spAutoFit/>
          </a:bodyPr>
          <a:lstStyle/>
          <a:p>
            <a:pPr algn="ctr"/>
            <a:r>
              <a:rPr lang="pt-BR" sz="7200" b="1" dirty="0">
                <a:solidFill>
                  <a:srgbClr val="FFFF00"/>
                </a:solidFill>
                <a:effectLst>
                  <a:outerShdw blurRad="38100" dist="38100" dir="2700000" algn="tl">
                    <a:srgbClr val="000000">
                      <a:alpha val="43137"/>
                    </a:srgbClr>
                  </a:outerShdw>
                </a:effectLst>
              </a:rPr>
              <a:t>Os Magos</a:t>
            </a:r>
          </a:p>
        </p:txBody>
      </p:sp>
    </p:spTree>
    <p:extLst>
      <p:ext uri="{BB962C8B-B14F-4D97-AF65-F5344CB8AC3E}">
        <p14:creationId xmlns:p14="http://schemas.microsoft.com/office/powerpoint/2010/main" val="426705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2014" r="2014"/>
          <a:stretch/>
        </p:blipFill>
        <p:spPr>
          <a:xfrm>
            <a:off x="0" y="0"/>
            <a:ext cx="9144000" cy="6858000"/>
          </a:xfrm>
          <a:prstGeom prst="rect">
            <a:avLst/>
          </a:prstGeom>
        </p:spPr>
      </p:pic>
      <p:sp>
        <p:nvSpPr>
          <p:cNvPr id="3" name="CaixaDeTexto 2">
            <a:extLst>
              <a:ext uri="{FF2B5EF4-FFF2-40B4-BE49-F238E27FC236}">
                <a16:creationId xmlns:a16="http://schemas.microsoft.com/office/drawing/2014/main" id="{7256AA08-D2A3-4E4E-A50C-D592DD91BF94}"/>
              </a:ext>
            </a:extLst>
          </p:cNvPr>
          <p:cNvSpPr txBox="1"/>
          <p:nvPr/>
        </p:nvSpPr>
        <p:spPr>
          <a:xfrm>
            <a:off x="264160" y="5468334"/>
            <a:ext cx="8615680" cy="1200329"/>
          </a:xfrm>
          <a:prstGeom prst="rect">
            <a:avLst/>
          </a:prstGeom>
          <a:noFill/>
        </p:spPr>
        <p:txBody>
          <a:bodyPr wrap="square" rtlCol="0">
            <a:spAutoFit/>
          </a:bodyPr>
          <a:lstStyle/>
          <a:p>
            <a:pPr algn="ctr"/>
            <a:r>
              <a:rPr lang="pt-BR" sz="7200" b="1" dirty="0">
                <a:solidFill>
                  <a:srgbClr val="FFFF00"/>
                </a:solidFill>
                <a:effectLst>
                  <a:outerShdw blurRad="38100" dist="38100" dir="2700000" algn="tl">
                    <a:srgbClr val="000000">
                      <a:alpha val="43137"/>
                    </a:srgbClr>
                  </a:outerShdw>
                </a:effectLst>
              </a:rPr>
              <a:t>Os Magos</a:t>
            </a:r>
          </a:p>
        </p:txBody>
      </p:sp>
    </p:spTree>
    <p:extLst>
      <p:ext uri="{BB962C8B-B14F-4D97-AF65-F5344CB8AC3E}">
        <p14:creationId xmlns:p14="http://schemas.microsoft.com/office/powerpoint/2010/main" val="407779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578026A-547C-49F4-8677-1811A60E66A7}"/>
              </a:ext>
            </a:extLst>
          </p:cNvPr>
          <p:cNvPicPr>
            <a:picLocks noChangeAspect="1"/>
          </p:cNvPicPr>
          <p:nvPr/>
        </p:nvPicPr>
        <p:blipFill rotWithShape="1">
          <a:blip r:embed="rId3">
            <a:extLst>
              <a:ext uri="{28A0092B-C50C-407E-A947-70E740481C1C}">
                <a14:useLocalDpi xmlns:a14="http://schemas.microsoft.com/office/drawing/2010/main" val="0"/>
              </a:ext>
            </a:extLst>
          </a:blip>
          <a:srcRect l="6050" r="5062"/>
          <a:stretch/>
        </p:blipFill>
        <p:spPr>
          <a:xfrm>
            <a:off x="0" y="0"/>
            <a:ext cx="9144000" cy="6858000"/>
          </a:xfrm>
          <a:prstGeom prst="rect">
            <a:avLst/>
          </a:prstGeom>
        </p:spPr>
      </p:pic>
      <p:sp>
        <p:nvSpPr>
          <p:cNvPr id="2" name="CaixaDeTexto 1"/>
          <p:cNvSpPr txBox="1"/>
          <p:nvPr/>
        </p:nvSpPr>
        <p:spPr>
          <a:xfrm>
            <a:off x="335280" y="345440"/>
            <a:ext cx="8473440" cy="4832092"/>
          </a:xfrm>
          <a:prstGeom prst="rect">
            <a:avLst/>
          </a:prstGeom>
          <a:noFill/>
        </p:spPr>
        <p:txBody>
          <a:bodyPr wrap="square" rtlCol="0">
            <a:spAutoFit/>
          </a:bodyPr>
          <a:lstStyle/>
          <a:p>
            <a:pPr algn="ctr"/>
            <a:r>
              <a:rPr lang="pt-BR" sz="4400" b="1" dirty="0">
                <a:solidFill>
                  <a:schemeClr val="bg1"/>
                </a:solidFill>
                <a:effectLst>
                  <a:outerShdw blurRad="38100" dist="38100" dir="2700000" algn="tl">
                    <a:srgbClr val="000000">
                      <a:alpha val="43137"/>
                    </a:srgbClr>
                  </a:outerShdw>
                </a:effectLst>
              </a:rPr>
              <a:t>Entrando</a:t>
            </a:r>
            <a:r>
              <a:rPr lang="pt-BR" sz="4400" b="1" dirty="0">
                <a:solidFill>
                  <a:srgbClr val="FFFF00"/>
                </a:solidFill>
                <a:effectLst>
                  <a:outerShdw blurRad="38100" dist="38100" dir="2700000" algn="tl">
                    <a:srgbClr val="000000">
                      <a:alpha val="43137"/>
                    </a:srgbClr>
                  </a:outerShdw>
                </a:effectLst>
              </a:rPr>
              <a:t> na casa</a:t>
            </a:r>
            <a:r>
              <a:rPr lang="pt-BR" sz="4400" b="1" dirty="0">
                <a:solidFill>
                  <a:schemeClr val="bg1"/>
                </a:solidFill>
                <a:effectLst>
                  <a:outerShdw blurRad="38100" dist="38100" dir="2700000" algn="tl">
                    <a:srgbClr val="000000">
                      <a:alpha val="43137"/>
                    </a:srgbClr>
                  </a:outerShdw>
                </a:effectLst>
              </a:rPr>
              <a:t>,</a:t>
            </a:r>
            <a:r>
              <a:rPr lang="pt-BR" sz="4400" b="1" dirty="0">
                <a:solidFill>
                  <a:srgbClr val="FFFF00"/>
                </a:solidFill>
                <a:effectLst>
                  <a:outerShdw blurRad="38100" dist="38100" dir="2700000" algn="tl">
                    <a:srgbClr val="000000">
                      <a:alpha val="43137"/>
                    </a:srgbClr>
                  </a:outerShdw>
                </a:effectLst>
              </a:rPr>
              <a:t> </a:t>
            </a:r>
            <a:r>
              <a:rPr lang="pt-BR" sz="4400" b="1" dirty="0">
                <a:solidFill>
                  <a:schemeClr val="bg1"/>
                </a:solidFill>
                <a:effectLst>
                  <a:outerShdw blurRad="38100" dist="38100" dir="2700000" algn="tl">
                    <a:srgbClr val="000000">
                      <a:alpha val="43137"/>
                    </a:srgbClr>
                  </a:outerShdw>
                </a:effectLst>
              </a:rPr>
              <a:t>viram o menino com Maria, sua mãe. Prostrando-se, o adoraram; e, abrindo os seus tesouros, entregaram-lhe suas ofertas: ouro, incenso e mirra. </a:t>
            </a:r>
            <a:r>
              <a:rPr lang="pt-BR" sz="4400" b="1" dirty="0">
                <a:solidFill>
                  <a:srgbClr val="FF0000"/>
                </a:solidFill>
                <a:effectLst>
                  <a:outerShdw blurRad="38100" dist="38100" dir="2700000" algn="tl">
                    <a:srgbClr val="000000">
                      <a:alpha val="43137"/>
                    </a:srgbClr>
                  </a:outerShdw>
                </a:effectLst>
              </a:rPr>
              <a:t>Mateus 2:11</a:t>
            </a:r>
          </a:p>
          <a:p>
            <a:pPr algn="ctr"/>
            <a:r>
              <a:rPr lang="pt-BR" sz="4400"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1036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256AA08-D2A3-4E4E-A50C-D592DD91BF94}"/>
              </a:ext>
            </a:extLst>
          </p:cNvPr>
          <p:cNvSpPr txBox="1"/>
          <p:nvPr/>
        </p:nvSpPr>
        <p:spPr>
          <a:xfrm>
            <a:off x="264160" y="5468334"/>
            <a:ext cx="8615680" cy="1200329"/>
          </a:xfrm>
          <a:prstGeom prst="rect">
            <a:avLst/>
          </a:prstGeom>
          <a:noFill/>
        </p:spPr>
        <p:txBody>
          <a:bodyPr wrap="square" rtlCol="0">
            <a:spAutoFit/>
          </a:bodyPr>
          <a:lstStyle/>
          <a:p>
            <a:pPr algn="ctr"/>
            <a:r>
              <a:rPr lang="pt-BR" sz="7200" b="1" dirty="0">
                <a:solidFill>
                  <a:srgbClr val="FFFF00"/>
                </a:solidFill>
                <a:effectLst>
                  <a:outerShdw blurRad="38100" dist="38100" dir="2700000" algn="tl">
                    <a:srgbClr val="000000">
                      <a:alpha val="43137"/>
                    </a:srgbClr>
                  </a:outerShdw>
                </a:effectLst>
              </a:rPr>
              <a:t>Os Magos</a:t>
            </a:r>
          </a:p>
        </p:txBody>
      </p:sp>
      <p:pic>
        <p:nvPicPr>
          <p:cNvPr id="5" name="Imagem 4" descr="Uma imagem contendo céu&#10;&#10;Descrição gerada com muito alta confiança">
            <a:extLst>
              <a:ext uri="{FF2B5EF4-FFF2-40B4-BE49-F238E27FC236}">
                <a16:creationId xmlns:a16="http://schemas.microsoft.com/office/drawing/2014/main" id="{85BF7FA4-2D38-4A57-8F76-3F78E2ECD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7678"/>
            <a:ext cx="9144000" cy="5490322"/>
          </a:xfrm>
          <a:prstGeom prst="rect">
            <a:avLst/>
          </a:prstGeom>
        </p:spPr>
      </p:pic>
      <p:sp>
        <p:nvSpPr>
          <p:cNvPr id="6" name="CaixaDeTexto 5">
            <a:extLst>
              <a:ext uri="{FF2B5EF4-FFF2-40B4-BE49-F238E27FC236}">
                <a16:creationId xmlns:a16="http://schemas.microsoft.com/office/drawing/2014/main" id="{63DAA3AC-F1E2-4C6C-8361-3641BAD1A784}"/>
              </a:ext>
            </a:extLst>
          </p:cNvPr>
          <p:cNvSpPr txBox="1"/>
          <p:nvPr/>
        </p:nvSpPr>
        <p:spPr>
          <a:xfrm>
            <a:off x="416560" y="51019"/>
            <a:ext cx="8615680" cy="1200329"/>
          </a:xfrm>
          <a:prstGeom prst="rect">
            <a:avLst/>
          </a:prstGeom>
          <a:noFill/>
        </p:spPr>
        <p:txBody>
          <a:bodyPr wrap="square" rtlCol="0">
            <a:spAutoFit/>
          </a:bodyPr>
          <a:lstStyle/>
          <a:p>
            <a:pPr algn="ctr"/>
            <a:r>
              <a:rPr lang="pt-BR" sz="7200" b="1" dirty="0">
                <a:solidFill>
                  <a:srgbClr val="FFFF00"/>
                </a:solidFill>
                <a:effectLst>
                  <a:outerShdw blurRad="38100" dist="38100" dir="2700000" algn="tl">
                    <a:srgbClr val="000000">
                      <a:alpha val="43137"/>
                    </a:srgbClr>
                  </a:outerShdw>
                </a:effectLst>
              </a:rPr>
              <a:t>Os Magos</a:t>
            </a:r>
          </a:p>
        </p:txBody>
      </p:sp>
    </p:spTree>
    <p:extLst>
      <p:ext uri="{BB962C8B-B14F-4D97-AF65-F5344CB8AC3E}">
        <p14:creationId xmlns:p14="http://schemas.microsoft.com/office/powerpoint/2010/main" val="123445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6578026A-547C-49F4-8677-1811A60E66A7}"/>
              </a:ext>
            </a:extLst>
          </p:cNvPr>
          <p:cNvPicPr>
            <a:picLocks noChangeAspect="1"/>
          </p:cNvPicPr>
          <p:nvPr/>
        </p:nvPicPr>
        <p:blipFill rotWithShape="1">
          <a:blip r:embed="rId3">
            <a:extLst>
              <a:ext uri="{28A0092B-C50C-407E-A947-70E740481C1C}">
                <a14:useLocalDpi xmlns:a14="http://schemas.microsoft.com/office/drawing/2010/main" val="0"/>
              </a:ext>
            </a:extLst>
          </a:blip>
          <a:srcRect l="6050" r="5062"/>
          <a:stretch/>
        </p:blipFill>
        <p:spPr>
          <a:xfrm>
            <a:off x="0" y="0"/>
            <a:ext cx="9144000" cy="6858000"/>
          </a:xfrm>
          <a:prstGeom prst="rect">
            <a:avLst/>
          </a:prstGeom>
        </p:spPr>
      </p:pic>
      <p:sp>
        <p:nvSpPr>
          <p:cNvPr id="2" name="CaixaDeTexto 1"/>
          <p:cNvSpPr txBox="1"/>
          <p:nvPr/>
        </p:nvSpPr>
        <p:spPr>
          <a:xfrm>
            <a:off x="335280" y="345440"/>
            <a:ext cx="8473440" cy="3477875"/>
          </a:xfrm>
          <a:prstGeom prst="rect">
            <a:avLst/>
          </a:prstGeom>
          <a:noFill/>
        </p:spPr>
        <p:txBody>
          <a:bodyPr wrap="square" rtlCol="0">
            <a:spAutoFit/>
          </a:bodyPr>
          <a:lstStyle/>
          <a:p>
            <a:pPr algn="ctr"/>
            <a:r>
              <a:rPr lang="pt-BR" sz="4400" b="1" dirty="0">
                <a:solidFill>
                  <a:schemeClr val="bg1"/>
                </a:solidFill>
                <a:effectLst>
                  <a:outerShdw blurRad="38100" dist="38100" dir="2700000" algn="tl">
                    <a:srgbClr val="000000">
                      <a:alpha val="43137"/>
                    </a:srgbClr>
                  </a:outerShdw>
                </a:effectLst>
              </a:rPr>
              <a:t>Eu penso que se todos os outros acontecimentos da vida de Jesus também fossem escritos, os livros não poderiam caber no mundo inteiro! </a:t>
            </a:r>
            <a:r>
              <a:rPr lang="pt-BR" sz="4400" b="1" dirty="0">
                <a:solidFill>
                  <a:srgbClr val="FF0000"/>
                </a:solidFill>
                <a:effectLst>
                  <a:outerShdw blurRad="38100" dist="38100" dir="2700000" algn="tl">
                    <a:srgbClr val="000000">
                      <a:alpha val="43137"/>
                    </a:srgbClr>
                  </a:outerShdw>
                </a:effectLst>
              </a:rPr>
              <a:t>João 21:25</a:t>
            </a:r>
          </a:p>
        </p:txBody>
      </p:sp>
    </p:spTree>
    <p:extLst>
      <p:ext uri="{BB962C8B-B14F-4D97-AF65-F5344CB8AC3E}">
        <p14:creationId xmlns:p14="http://schemas.microsoft.com/office/powerpoint/2010/main" val="139374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texto&#10;&#10;Descrição gerada com alta confiança">
            <a:extLst>
              <a:ext uri="{FF2B5EF4-FFF2-40B4-BE49-F238E27FC236}">
                <a16:creationId xmlns:a16="http://schemas.microsoft.com/office/drawing/2014/main" id="{74C43552-06A0-4A72-8316-7068DB963E36}"/>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Tree>
    <p:extLst>
      <p:ext uri="{BB962C8B-B14F-4D97-AF65-F5344CB8AC3E}">
        <p14:creationId xmlns:p14="http://schemas.microsoft.com/office/powerpoint/2010/main" val="406925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a:extLst>
              <a:ext uri="{28A0092B-C50C-407E-A947-70E740481C1C}">
                <a14:useLocalDpi xmlns:a14="http://schemas.microsoft.com/office/drawing/2010/main" val="0"/>
              </a:ext>
            </a:extLst>
          </a:blip>
          <a:srcRect l="6400" r="6400"/>
          <a:stretch/>
        </p:blipFill>
        <p:spPr>
          <a:xfrm>
            <a:off x="0" y="0"/>
            <a:ext cx="9144000" cy="6857999"/>
          </a:xfrm>
          <a:prstGeom prst="rect">
            <a:avLst/>
          </a:prstGeom>
        </p:spPr>
      </p:pic>
    </p:spTree>
    <p:extLst>
      <p:ext uri="{BB962C8B-B14F-4D97-AF65-F5344CB8AC3E}">
        <p14:creationId xmlns:p14="http://schemas.microsoft.com/office/powerpoint/2010/main" val="307510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pessoa, interior, sentado, azul&#10;&#10;Descrição gerada com muito alta confiança">
            <a:extLst>
              <a:ext uri="{FF2B5EF4-FFF2-40B4-BE49-F238E27FC236}">
                <a16:creationId xmlns:a16="http://schemas.microsoft.com/office/drawing/2014/main" id="{AB10D533-F8E1-427C-BDFE-20ACA34AC8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6" r="5719"/>
          <a:stretch/>
        </p:blipFill>
        <p:spPr>
          <a:xfrm>
            <a:off x="0" y="-1"/>
            <a:ext cx="9144000" cy="6869853"/>
          </a:xfrm>
          <a:prstGeom prst="rect">
            <a:avLst/>
          </a:prstGeom>
        </p:spPr>
      </p:pic>
      <p:sp>
        <p:nvSpPr>
          <p:cNvPr id="5" name="CaixaDeTexto 4">
            <a:extLst>
              <a:ext uri="{FF2B5EF4-FFF2-40B4-BE49-F238E27FC236}">
                <a16:creationId xmlns:a16="http://schemas.microsoft.com/office/drawing/2014/main" id="{05719D92-F146-400B-B5D9-7CB9784ED00E}"/>
              </a:ext>
            </a:extLst>
          </p:cNvPr>
          <p:cNvSpPr txBox="1"/>
          <p:nvPr/>
        </p:nvSpPr>
        <p:spPr>
          <a:xfrm>
            <a:off x="331651" y="419463"/>
            <a:ext cx="8480697" cy="1107996"/>
          </a:xfrm>
          <a:prstGeom prst="rect">
            <a:avLst/>
          </a:prstGeom>
          <a:noFill/>
        </p:spPr>
        <p:txBody>
          <a:bodyPr wrap="square" rtlCol="0">
            <a:spAutoFit/>
          </a:bodyPr>
          <a:lstStyle/>
          <a:p>
            <a:pPr algn="ctr"/>
            <a:r>
              <a:rPr lang="pt-BR" sz="6600" b="1" dirty="0">
                <a:solidFill>
                  <a:srgbClr val="FFFF00"/>
                </a:solidFill>
                <a:effectLst>
                  <a:outerShdw blurRad="38100" dist="38100" dir="2700000" algn="tl">
                    <a:srgbClr val="000000">
                      <a:alpha val="43137"/>
                    </a:srgbClr>
                  </a:outerShdw>
                </a:effectLst>
                <a:latin typeface="Berlin Sans FB" panose="020E0602020502020306" pitchFamily="34" charset="0"/>
              </a:rPr>
              <a:t>Como nasceu Jesus?</a:t>
            </a:r>
          </a:p>
        </p:txBody>
      </p:sp>
    </p:spTree>
    <p:extLst>
      <p:ext uri="{BB962C8B-B14F-4D97-AF65-F5344CB8AC3E}">
        <p14:creationId xmlns:p14="http://schemas.microsoft.com/office/powerpoint/2010/main" val="208002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2014" r="2014"/>
          <a:stretch/>
        </p:blipFill>
        <p:spPr>
          <a:xfrm>
            <a:off x="0" y="0"/>
            <a:ext cx="9144000" cy="6858000"/>
          </a:xfrm>
          <a:prstGeom prst="rect">
            <a:avLst/>
          </a:prstGeom>
        </p:spPr>
      </p:pic>
    </p:spTree>
    <p:extLst>
      <p:ext uri="{BB962C8B-B14F-4D97-AF65-F5344CB8AC3E}">
        <p14:creationId xmlns:p14="http://schemas.microsoft.com/office/powerpoint/2010/main" val="71156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5637" r="5637"/>
          <a:stretch/>
        </p:blipFill>
        <p:spPr>
          <a:xfrm>
            <a:off x="0" y="0"/>
            <a:ext cx="9144000" cy="6858000"/>
          </a:xfrm>
          <a:prstGeom prst="rect">
            <a:avLst/>
          </a:prstGeom>
        </p:spPr>
      </p:pic>
    </p:spTree>
    <p:extLst>
      <p:ext uri="{BB962C8B-B14F-4D97-AF65-F5344CB8AC3E}">
        <p14:creationId xmlns:p14="http://schemas.microsoft.com/office/powerpoint/2010/main" val="24945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pessoa, homem, interior&#10;&#10;Descrição gerada com muito alta confiança">
            <a:extLst>
              <a:ext uri="{FF2B5EF4-FFF2-40B4-BE49-F238E27FC236}">
                <a16:creationId xmlns:a16="http://schemas.microsoft.com/office/drawing/2014/main" id="{A89528FC-4F40-46C2-A192-0E0484358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708766" cy="6858000"/>
          </a:xfrm>
          <a:prstGeom prst="rect">
            <a:avLst/>
          </a:prstGeom>
        </p:spPr>
      </p:pic>
      <p:sp>
        <p:nvSpPr>
          <p:cNvPr id="6" name="CaixaDeTexto 5">
            <a:extLst>
              <a:ext uri="{FF2B5EF4-FFF2-40B4-BE49-F238E27FC236}">
                <a16:creationId xmlns:a16="http://schemas.microsoft.com/office/drawing/2014/main" id="{59C20566-E83B-4959-BFD3-DABD186860D4}"/>
              </a:ext>
            </a:extLst>
          </p:cNvPr>
          <p:cNvSpPr txBox="1"/>
          <p:nvPr/>
        </p:nvSpPr>
        <p:spPr>
          <a:xfrm rot="5400000">
            <a:off x="5047445" y="2562574"/>
            <a:ext cx="6857999" cy="1785104"/>
          </a:xfrm>
          <a:prstGeom prst="rect">
            <a:avLst/>
          </a:prstGeom>
          <a:noFill/>
        </p:spPr>
        <p:txBody>
          <a:bodyPr wrap="square" rtlCol="0">
            <a:spAutoFit/>
          </a:bodyPr>
          <a:lstStyle/>
          <a:p>
            <a:pPr algn="ctr"/>
            <a:r>
              <a:rPr lang="pt-BR" sz="11000" b="1" dirty="0">
                <a:solidFill>
                  <a:srgbClr val="C00000"/>
                </a:solidFill>
                <a:effectLst>
                  <a:outerShdw blurRad="38100" dist="38100" dir="2700000" algn="tl">
                    <a:srgbClr val="000000">
                      <a:alpha val="43137"/>
                    </a:srgbClr>
                  </a:outerShdw>
                </a:effectLst>
              </a:rPr>
              <a:t>JESUS SEM</a:t>
            </a:r>
          </a:p>
        </p:txBody>
      </p:sp>
      <p:sp>
        <p:nvSpPr>
          <p:cNvPr id="7" name="Retângulo 6">
            <a:extLst>
              <a:ext uri="{FF2B5EF4-FFF2-40B4-BE49-F238E27FC236}">
                <a16:creationId xmlns:a16="http://schemas.microsoft.com/office/drawing/2014/main" id="{1ACDBE4D-8C01-4F40-8EE2-AAE328DA25BE}"/>
              </a:ext>
            </a:extLst>
          </p:cNvPr>
          <p:cNvSpPr/>
          <p:nvPr/>
        </p:nvSpPr>
        <p:spPr>
          <a:xfrm rot="5400000">
            <a:off x="5368050" y="2562574"/>
            <a:ext cx="4075731" cy="1785104"/>
          </a:xfrm>
          <a:prstGeom prst="rect">
            <a:avLst/>
          </a:prstGeom>
        </p:spPr>
        <p:txBody>
          <a:bodyPr wrap="none">
            <a:spAutoFit/>
          </a:bodyPr>
          <a:lstStyle/>
          <a:p>
            <a:r>
              <a:rPr lang="pt-BR" sz="11000" b="1" dirty="0">
                <a:solidFill>
                  <a:srgbClr val="C00000"/>
                </a:solidFill>
                <a:effectLst>
                  <a:outerShdw blurRad="38100" dist="38100" dir="2700000" algn="tl">
                    <a:srgbClr val="000000">
                      <a:alpha val="43137"/>
                    </a:srgbClr>
                  </a:outerShdw>
                </a:effectLst>
              </a:rPr>
              <a:t>MITOS</a:t>
            </a:r>
            <a:endParaRPr lang="pt-BR" sz="11000" dirty="0"/>
          </a:p>
        </p:txBody>
      </p:sp>
    </p:spTree>
    <p:extLst>
      <p:ext uri="{BB962C8B-B14F-4D97-AF65-F5344CB8AC3E}">
        <p14:creationId xmlns:p14="http://schemas.microsoft.com/office/powerpoint/2010/main" val="147178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bolo, mesa, interior, prato&#10;&#10;Descrição gerada com muito alta confiança">
            <a:extLst>
              <a:ext uri="{FF2B5EF4-FFF2-40B4-BE49-F238E27FC236}">
                <a16:creationId xmlns:a16="http://schemas.microsoft.com/office/drawing/2014/main" id="{217532D7-F142-4CE1-BC8C-0D57EDA62338}"/>
              </a:ext>
            </a:extLst>
          </p:cNvPr>
          <p:cNvPicPr>
            <a:picLocks noChangeAspect="1"/>
          </p:cNvPicPr>
          <p:nvPr/>
        </p:nvPicPr>
        <p:blipFill rotWithShape="1">
          <a:blip r:embed="rId3">
            <a:extLst>
              <a:ext uri="{28A0092B-C50C-407E-A947-70E740481C1C}">
                <a14:useLocalDpi xmlns:a14="http://schemas.microsoft.com/office/drawing/2010/main" val="0"/>
              </a:ext>
            </a:extLst>
          </a:blip>
          <a:srcRect l="10690" r="16248"/>
          <a:stretch/>
        </p:blipFill>
        <p:spPr>
          <a:xfrm>
            <a:off x="0" y="-25460"/>
            <a:ext cx="9144000" cy="6909586"/>
          </a:xfrm>
          <a:prstGeom prst="rect">
            <a:avLst/>
          </a:prstGeom>
        </p:spPr>
      </p:pic>
      <p:sp>
        <p:nvSpPr>
          <p:cNvPr id="6" name="CaixaDeTexto 5">
            <a:extLst>
              <a:ext uri="{FF2B5EF4-FFF2-40B4-BE49-F238E27FC236}">
                <a16:creationId xmlns:a16="http://schemas.microsoft.com/office/drawing/2014/main" id="{59C20566-E83B-4959-BFD3-DABD186860D4}"/>
              </a:ext>
            </a:extLst>
          </p:cNvPr>
          <p:cNvSpPr txBox="1"/>
          <p:nvPr/>
        </p:nvSpPr>
        <p:spPr>
          <a:xfrm>
            <a:off x="264160" y="5488654"/>
            <a:ext cx="8615680" cy="1200329"/>
          </a:xfrm>
          <a:prstGeom prst="rect">
            <a:avLst/>
          </a:prstGeom>
          <a:noFill/>
        </p:spPr>
        <p:txBody>
          <a:bodyPr wrap="square" rtlCol="0">
            <a:spAutoFit/>
          </a:bodyPr>
          <a:lstStyle/>
          <a:p>
            <a:pPr algn="ctr"/>
            <a:r>
              <a:rPr lang="pt-BR" sz="7200" b="1" dirty="0">
                <a:solidFill>
                  <a:srgbClr val="FFFF00"/>
                </a:solidFill>
                <a:effectLst>
                  <a:outerShdw blurRad="38100" dist="38100" dir="2700000" algn="tl">
                    <a:srgbClr val="000000">
                      <a:alpha val="43137"/>
                    </a:srgbClr>
                  </a:outerShdw>
                </a:effectLst>
              </a:rPr>
              <a:t>Data de Aniversário</a:t>
            </a:r>
          </a:p>
        </p:txBody>
      </p:sp>
    </p:spTree>
    <p:extLst>
      <p:ext uri="{BB962C8B-B14F-4D97-AF65-F5344CB8AC3E}">
        <p14:creationId xmlns:p14="http://schemas.microsoft.com/office/powerpoint/2010/main" val="195623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5637" r="5637"/>
          <a:stretch/>
        </p:blipFill>
        <p:spPr>
          <a:xfrm>
            <a:off x="0" y="0"/>
            <a:ext cx="9144000" cy="6858000"/>
          </a:xfrm>
          <a:prstGeom prst="rect">
            <a:avLst/>
          </a:prstGeom>
        </p:spPr>
      </p:pic>
      <p:sp>
        <p:nvSpPr>
          <p:cNvPr id="3" name="CaixaDeTexto 2">
            <a:extLst>
              <a:ext uri="{FF2B5EF4-FFF2-40B4-BE49-F238E27FC236}">
                <a16:creationId xmlns:a16="http://schemas.microsoft.com/office/drawing/2014/main" id="{413A394D-C6F8-4B71-9339-5F221F559CD8}"/>
              </a:ext>
            </a:extLst>
          </p:cNvPr>
          <p:cNvSpPr txBox="1"/>
          <p:nvPr/>
        </p:nvSpPr>
        <p:spPr>
          <a:xfrm>
            <a:off x="264160" y="5468334"/>
            <a:ext cx="8615680" cy="1200329"/>
          </a:xfrm>
          <a:prstGeom prst="rect">
            <a:avLst/>
          </a:prstGeom>
          <a:noFill/>
        </p:spPr>
        <p:txBody>
          <a:bodyPr wrap="square" rtlCol="0">
            <a:spAutoFit/>
          </a:bodyPr>
          <a:lstStyle/>
          <a:p>
            <a:pPr algn="ctr"/>
            <a:r>
              <a:rPr lang="pt-BR" sz="7200" b="1" dirty="0">
                <a:solidFill>
                  <a:srgbClr val="FFFF00"/>
                </a:solidFill>
                <a:effectLst>
                  <a:outerShdw blurRad="38100" dist="38100" dir="2700000" algn="tl">
                    <a:srgbClr val="000000">
                      <a:alpha val="43137"/>
                    </a:srgbClr>
                  </a:outerShdw>
                </a:effectLst>
              </a:rPr>
              <a:t>Época da mudança</a:t>
            </a:r>
          </a:p>
        </p:txBody>
      </p:sp>
    </p:spTree>
    <p:extLst>
      <p:ext uri="{BB962C8B-B14F-4D97-AF65-F5344CB8AC3E}">
        <p14:creationId xmlns:p14="http://schemas.microsoft.com/office/powerpoint/2010/main" val="8523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b="4646"/>
          <a:stretch/>
        </p:blipFill>
        <p:spPr>
          <a:xfrm>
            <a:off x="1740683" y="-22606"/>
            <a:ext cx="5395055" cy="6880606"/>
          </a:xfrm>
          <a:prstGeom prst="rect">
            <a:avLst/>
          </a:prstGeom>
        </p:spPr>
      </p:pic>
      <p:sp>
        <p:nvSpPr>
          <p:cNvPr id="3" name="CaixaDeTexto 2">
            <a:extLst>
              <a:ext uri="{FF2B5EF4-FFF2-40B4-BE49-F238E27FC236}">
                <a16:creationId xmlns:a16="http://schemas.microsoft.com/office/drawing/2014/main" id="{4C8BF519-2B3B-4914-9B30-AE6395085C1D}"/>
              </a:ext>
            </a:extLst>
          </p:cNvPr>
          <p:cNvSpPr txBox="1"/>
          <p:nvPr/>
        </p:nvSpPr>
        <p:spPr>
          <a:xfrm>
            <a:off x="264160" y="5468334"/>
            <a:ext cx="8615680" cy="1169551"/>
          </a:xfrm>
          <a:prstGeom prst="rect">
            <a:avLst/>
          </a:prstGeom>
          <a:noFill/>
        </p:spPr>
        <p:txBody>
          <a:bodyPr wrap="square" rtlCol="0">
            <a:spAutoFit/>
          </a:bodyPr>
          <a:lstStyle/>
          <a:p>
            <a:pPr algn="ctr"/>
            <a:r>
              <a:rPr lang="pt-BR" sz="7000" b="1" dirty="0">
                <a:solidFill>
                  <a:srgbClr val="FFFF00"/>
                </a:solidFill>
                <a:effectLst>
                  <a:outerShdw blurRad="38100" dist="38100" dir="2700000" algn="tl">
                    <a:srgbClr val="000000">
                      <a:alpha val="43137"/>
                    </a:srgbClr>
                  </a:outerShdw>
                </a:effectLst>
              </a:rPr>
              <a:t>O local do Nascimento</a:t>
            </a:r>
          </a:p>
        </p:txBody>
      </p:sp>
    </p:spTree>
    <p:extLst>
      <p:ext uri="{BB962C8B-B14F-4D97-AF65-F5344CB8AC3E}">
        <p14:creationId xmlns:p14="http://schemas.microsoft.com/office/powerpoint/2010/main" val="425841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2014" r="2014"/>
          <a:stretch/>
        </p:blipFill>
        <p:spPr>
          <a:xfrm>
            <a:off x="0" y="0"/>
            <a:ext cx="9144000" cy="6858000"/>
          </a:xfrm>
          <a:prstGeom prst="rect">
            <a:avLst/>
          </a:prstGeom>
        </p:spPr>
      </p:pic>
      <p:sp>
        <p:nvSpPr>
          <p:cNvPr id="3" name="CaixaDeTexto 2">
            <a:extLst>
              <a:ext uri="{FF2B5EF4-FFF2-40B4-BE49-F238E27FC236}">
                <a16:creationId xmlns:a16="http://schemas.microsoft.com/office/drawing/2014/main" id="{7256AA08-D2A3-4E4E-A50C-D592DD91BF94}"/>
              </a:ext>
            </a:extLst>
          </p:cNvPr>
          <p:cNvSpPr txBox="1"/>
          <p:nvPr/>
        </p:nvSpPr>
        <p:spPr>
          <a:xfrm>
            <a:off x="264160" y="5468334"/>
            <a:ext cx="8615680" cy="1200329"/>
          </a:xfrm>
          <a:prstGeom prst="rect">
            <a:avLst/>
          </a:prstGeom>
          <a:noFill/>
        </p:spPr>
        <p:txBody>
          <a:bodyPr wrap="square" rtlCol="0">
            <a:spAutoFit/>
          </a:bodyPr>
          <a:lstStyle/>
          <a:p>
            <a:pPr algn="ctr"/>
            <a:r>
              <a:rPr lang="pt-BR" sz="7200" b="1" dirty="0">
                <a:solidFill>
                  <a:srgbClr val="FFFF00"/>
                </a:solidFill>
                <a:effectLst>
                  <a:outerShdw blurRad="38100" dist="38100" dir="2700000" algn="tl">
                    <a:srgbClr val="000000">
                      <a:alpha val="43137"/>
                    </a:srgbClr>
                  </a:outerShdw>
                </a:effectLst>
              </a:rPr>
              <a:t>Os Magos</a:t>
            </a:r>
          </a:p>
        </p:txBody>
      </p:sp>
    </p:spTree>
    <p:extLst>
      <p:ext uri="{BB962C8B-B14F-4D97-AF65-F5344CB8AC3E}">
        <p14:creationId xmlns:p14="http://schemas.microsoft.com/office/powerpoint/2010/main" val="348050890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1486</Words>
  <Application>Microsoft Office PowerPoint</Application>
  <PresentationFormat>Apresentação na tela (4:3)</PresentationFormat>
  <Paragraphs>85</Paragraphs>
  <Slides>17</Slides>
  <Notes>16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Berlin Sans FB</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PE-CAPELAS 2018</dc:subject>
  <dc:creator>Pr. MARCELO AUGUSTO DE CARVALHO; Bruno Aiolfi</dc:creator>
  <cp:keywords>www.pastordeescola.com.br</cp:keywords>
  <dc:description>COMÉRCIO PROIBIDO. USO PESSOAL</dc:description>
  <cp:lastModifiedBy>APV - Bruno Aiolfi de Santana</cp:lastModifiedBy>
  <cp:revision>18</cp:revision>
  <dcterms:created xsi:type="dcterms:W3CDTF">2015-11-30T09:59:19Z</dcterms:created>
  <dcterms:modified xsi:type="dcterms:W3CDTF">2018-01-10T01:28:46Z</dcterms:modified>
</cp:coreProperties>
</file>