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6" r:id="rId3"/>
    <p:sldId id="286" r:id="rId4"/>
    <p:sldId id="291" r:id="rId5"/>
    <p:sldId id="292" r:id="rId6"/>
    <p:sldId id="298" r:id="rId7"/>
    <p:sldId id="293" r:id="rId8"/>
    <p:sldId id="297" r:id="rId9"/>
    <p:sldId id="301" r:id="rId10"/>
    <p:sldId id="294" r:id="rId11"/>
    <p:sldId id="296" r:id="rId12"/>
    <p:sldId id="295" r:id="rId13"/>
    <p:sldId id="280" r:id="rId14"/>
    <p:sldId id="299" r:id="rId15"/>
    <p:sldId id="300" r:id="rId1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824" autoAdjust="0"/>
  </p:normalViewPr>
  <p:slideViewPr>
    <p:cSldViewPr>
      <p:cViewPr varScale="1">
        <p:scale>
          <a:sx n="49" d="100"/>
          <a:sy n="49" d="100"/>
        </p:scale>
        <p:origin x="131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E56D0E-1154-4E45-A6CE-397BA2636DFA}" type="datetimeFigureOut">
              <a:rPr lang="pt-BR" smtClean="0"/>
              <a:t>12/01/2017</a:t>
            </a:fld>
            <a:endParaRPr lang="pt-BR"/>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E89E11-5F02-4F9B-BB9C-2F12D7FC4E8D}" type="slidenum">
              <a:rPr lang="pt-BR" smtClean="0"/>
              <a:t>‹nº›</a:t>
            </a:fld>
            <a:endParaRPr lang="pt-BR"/>
          </a:p>
        </p:txBody>
      </p:sp>
    </p:spTree>
    <p:extLst>
      <p:ext uri="{BB962C8B-B14F-4D97-AF65-F5344CB8AC3E}">
        <p14:creationId xmlns:p14="http://schemas.microsoft.com/office/powerpoint/2010/main" val="2287198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t.wikipedia.org/wiki/La_Gloria_(Veracruz)"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pt.wikipedia.org/wiki/Wikip%C3%A9dia:Livro_de_estilo/Cite_as_font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minhavida.com.br/saude/temas/febre" TargetMode="External"/><Relationship Id="rId7" Type="http://schemas.openxmlformats.org/officeDocument/2006/relationships/hyperlink" Target="http://www.minhavida.com.br/saude/temas/diarreia"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minhavida.com.br/temas/Dor-na-garganta" TargetMode="External"/><Relationship Id="rId5" Type="http://schemas.openxmlformats.org/officeDocument/2006/relationships/hyperlink" Target="http://www.minhavida.com.br/saude/temas/dor-de-cabeca" TargetMode="External"/><Relationship Id="rId4" Type="http://schemas.openxmlformats.org/officeDocument/2006/relationships/hyperlink" Target="http://www.minhavida.com.br/saude/temas/toss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minhavida.com.br/saude/temas/febre" TargetMode="External"/><Relationship Id="rId7" Type="http://schemas.openxmlformats.org/officeDocument/2006/relationships/hyperlink" Target="http://www.minhavida.com.br/saude/temas/diarreia"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minhavida.com.br/temas/Dor-na-garganta" TargetMode="External"/><Relationship Id="rId5" Type="http://schemas.openxmlformats.org/officeDocument/2006/relationships/hyperlink" Target="http://www.minhavida.com.br/saude/temas/dor-de-cabeca" TargetMode="External"/><Relationship Id="rId4" Type="http://schemas.openxmlformats.org/officeDocument/2006/relationships/hyperlink" Target="http://www.minhavida.com.br/saude/temas/toss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b="1" dirty="0"/>
              <a:t>www.pastordeescola.com.br</a:t>
            </a:r>
          </a:p>
          <a:p>
            <a:endParaRPr lang="pt-BR" dirty="0"/>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1</a:t>
            </a:fld>
            <a:endParaRPr lang="pt-BR"/>
          </a:p>
        </p:txBody>
      </p:sp>
    </p:spTree>
    <p:extLst>
      <p:ext uri="{BB962C8B-B14F-4D97-AF65-F5344CB8AC3E}">
        <p14:creationId xmlns:p14="http://schemas.microsoft.com/office/powerpoint/2010/main" val="3900568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10</a:t>
            </a:fld>
            <a:endParaRPr lang="pt-BR"/>
          </a:p>
        </p:txBody>
      </p:sp>
    </p:spTree>
    <p:extLst>
      <p:ext uri="{BB962C8B-B14F-4D97-AF65-F5344CB8AC3E}">
        <p14:creationId xmlns:p14="http://schemas.microsoft.com/office/powerpoint/2010/main" val="25027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11</a:t>
            </a:fld>
            <a:endParaRPr lang="pt-BR"/>
          </a:p>
        </p:txBody>
      </p:sp>
    </p:spTree>
    <p:extLst>
      <p:ext uri="{BB962C8B-B14F-4D97-AF65-F5344CB8AC3E}">
        <p14:creationId xmlns:p14="http://schemas.microsoft.com/office/powerpoint/2010/main" val="735590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12</a:t>
            </a:fld>
            <a:endParaRPr lang="pt-BR"/>
          </a:p>
        </p:txBody>
      </p:sp>
    </p:spTree>
    <p:extLst>
      <p:ext uri="{BB962C8B-B14F-4D97-AF65-F5344CB8AC3E}">
        <p14:creationId xmlns:p14="http://schemas.microsoft.com/office/powerpoint/2010/main" val="538860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Ao abrirmos a bíblia em Gênesis capitulo 1 vemos um Deus perfeito, grandioso, poderoso e amável. Tudo o que Ele faz é bom e em </a:t>
            </a:r>
            <a:r>
              <a:rPr lang="pt-BR" sz="1200" kern="1200" dirty="0" err="1">
                <a:solidFill>
                  <a:schemeClr val="tx1"/>
                </a:solidFill>
                <a:effectLst/>
                <a:latin typeface="+mn-lt"/>
                <a:ea typeface="+mn-ea"/>
                <a:cs typeface="+mn-cs"/>
              </a:rPr>
              <a:t>Gn</a:t>
            </a:r>
            <a:r>
              <a:rPr lang="pt-BR" sz="1200" kern="1200" dirty="0">
                <a:solidFill>
                  <a:schemeClr val="tx1"/>
                </a:solidFill>
                <a:effectLst/>
                <a:latin typeface="+mn-lt"/>
                <a:ea typeface="+mn-ea"/>
                <a:cs typeface="+mn-cs"/>
              </a:rPr>
              <a:t> 1:26 vemos que o desejo de Deus é criar seres parecidos com Ele, a sua imagem e semelhança, e assim o faz (</a:t>
            </a:r>
            <a:r>
              <a:rPr lang="pt-BR" sz="1200" kern="1200" dirty="0" err="1">
                <a:solidFill>
                  <a:schemeClr val="tx1"/>
                </a:solidFill>
                <a:effectLst/>
                <a:latin typeface="+mn-lt"/>
                <a:ea typeface="+mn-ea"/>
                <a:cs typeface="+mn-cs"/>
              </a:rPr>
              <a:t>Gn</a:t>
            </a:r>
            <a:r>
              <a:rPr lang="pt-BR" sz="1200" kern="1200" dirty="0">
                <a:solidFill>
                  <a:schemeClr val="tx1"/>
                </a:solidFill>
                <a:effectLst/>
                <a:latin typeface="+mn-lt"/>
                <a:ea typeface="+mn-ea"/>
                <a:cs typeface="+mn-cs"/>
              </a:rPr>
              <a:t> 1:27), e lhe dá um grau de importância elevadíssimo, pois o ser humano se torna a obra mais importante do criador.</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Mas aí você</a:t>
            </a:r>
            <a:r>
              <a:rPr lang="pt-BR" sz="1200" kern="1200" baseline="0" dirty="0">
                <a:solidFill>
                  <a:schemeClr val="tx1"/>
                </a:solidFill>
                <a:effectLst/>
                <a:latin typeface="+mn-lt"/>
                <a:ea typeface="+mn-ea"/>
                <a:cs typeface="+mn-cs"/>
              </a:rPr>
              <a:t> olha pra mim e diz: Pastor, mas tem um problema, eu fiz escolhas erradas eu não tenho mais valor algum. Queridão uma nota de 100 reais, pode ser amassada, dobrada, ficar velha, surrada, ela ainda vale 100 reais. Não importa por onde andou, o que fez, você vale muito, você vale tanto que Deus enviou seu filho pra morrer por você. Pra te restaurar, pra te dar a oportunidade de uma vida nova.</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13</a:t>
            </a:fld>
            <a:endParaRPr lang="pt-BR"/>
          </a:p>
        </p:txBody>
      </p:sp>
    </p:spTree>
    <p:extLst>
      <p:ext uri="{BB962C8B-B14F-4D97-AF65-F5344CB8AC3E}">
        <p14:creationId xmlns:p14="http://schemas.microsoft.com/office/powerpoint/2010/main" val="4259994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BE89E11-5F02-4F9B-BB9C-2F12D7FC4E8D}" type="slidenum">
              <a:rPr lang="pt-BR" smtClean="0"/>
              <a:t>14</a:t>
            </a:fld>
            <a:endParaRPr lang="pt-BR"/>
          </a:p>
        </p:txBody>
      </p:sp>
    </p:spTree>
    <p:extLst>
      <p:ext uri="{BB962C8B-B14F-4D97-AF65-F5344CB8AC3E}">
        <p14:creationId xmlns:p14="http://schemas.microsoft.com/office/powerpoint/2010/main" val="1332669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pt-BR" sz="1200" kern="1200" dirty="0">
                <a:solidFill>
                  <a:schemeClr val="tx1"/>
                </a:solidFill>
                <a:effectLst/>
                <a:latin typeface="+mn-lt"/>
                <a:ea typeface="+mn-ea"/>
                <a:cs typeface="+mn-cs"/>
              </a:rPr>
              <a:t>A gripe H1N1 consiste em uma doença causada por uma mutação do vírus da gripe. Também conhecida como gripe Influenza tipo A ou gripe suína, ela se tornou conhecida quando afetou grande parte da população mundial entre 2009 e 2010. </a:t>
            </a:r>
            <a:endParaRPr lang="en-US" dirty="0"/>
          </a:p>
        </p:txBody>
      </p:sp>
      <p:sp>
        <p:nvSpPr>
          <p:cNvPr id="4" name="Espaço Reservado para Número de Slide 3"/>
          <p:cNvSpPr>
            <a:spLocks noGrp="1"/>
          </p:cNvSpPr>
          <p:nvPr>
            <p:ph type="sldNum" sz="quarter" idx="5"/>
          </p:nvPr>
        </p:nvSpPr>
        <p:spPr/>
        <p:txBody>
          <a:bodyPr/>
          <a:lstStyle/>
          <a:p>
            <a:pPr>
              <a:defRPr/>
            </a:pPr>
            <a:fld id="{135D2C84-EAFD-4C02-9357-B124F6A9B1D1}" type="slidenum">
              <a:rPr lang="pt-BR" smtClean="0"/>
              <a:pPr>
                <a:defRPr/>
              </a:pPr>
              <a:t>2</a:t>
            </a:fld>
            <a:endParaRPr lang="pt-BR"/>
          </a:p>
        </p:txBody>
      </p:sp>
    </p:spTree>
    <p:extLst>
      <p:ext uri="{BB962C8B-B14F-4D97-AF65-F5344CB8AC3E}">
        <p14:creationId xmlns:p14="http://schemas.microsoft.com/office/powerpoint/2010/main" val="435650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n-US" dirty="0" err="1"/>
              <a:t>Surgiu</a:t>
            </a:r>
            <a:r>
              <a:rPr lang="en-US" dirty="0"/>
              <a:t> no México</a:t>
            </a:r>
            <a:r>
              <a:rPr lang="en-US" baseline="0" dirty="0"/>
              <a:t> </a:t>
            </a:r>
            <a:r>
              <a:rPr lang="en-US" baseline="0" dirty="0" err="1"/>
              <a:t>os</a:t>
            </a:r>
            <a:r>
              <a:rPr lang="en-US" baseline="0" dirty="0"/>
              <a:t> </a:t>
            </a:r>
            <a:r>
              <a:rPr lang="en-US" baseline="0" dirty="0" err="1"/>
              <a:t>primeiros</a:t>
            </a:r>
            <a:r>
              <a:rPr lang="en-US" baseline="0" dirty="0"/>
              <a:t> </a:t>
            </a:r>
            <a:r>
              <a:rPr lang="en-US" baseline="0" dirty="0" err="1"/>
              <a:t>casos</a:t>
            </a:r>
            <a:r>
              <a:rPr lang="en-US" baseline="0" dirty="0"/>
              <a:t> </a:t>
            </a:r>
            <a:r>
              <a:rPr lang="en-US" baseline="0" dirty="0" err="1"/>
              <a:t>em</a:t>
            </a:r>
            <a:r>
              <a:rPr lang="en-US" baseline="0" dirty="0"/>
              <a:t> 2009. </a:t>
            </a:r>
          </a:p>
          <a:p>
            <a:r>
              <a:rPr lang="pt-PT" dirty="0">
                <a:effectLst/>
              </a:rPr>
              <a:t>A pandemia se iniciou em </a:t>
            </a:r>
            <a:r>
              <a:rPr lang="pt-PT" dirty="0">
                <a:effectLst/>
                <a:hlinkClick r:id="rId3" tooltip="La Gloria (Veracruz)"/>
              </a:rPr>
              <a:t>La Gloria</a:t>
            </a:r>
            <a:r>
              <a:rPr lang="pt-PT" dirty="0">
                <a:effectLst/>
              </a:rPr>
              <a:t> </a:t>
            </a:r>
            <a:r>
              <a:rPr lang="pt-PT" sz="1200" kern="1200" baseline="30000" dirty="0">
                <a:solidFill>
                  <a:schemeClr val="tx1"/>
                </a:solidFill>
                <a:effectLst/>
                <a:latin typeface="+mn-lt"/>
                <a:ea typeface="+mn-ea"/>
                <a:cs typeface="+mn-cs"/>
              </a:rPr>
              <a:t>[</a:t>
            </a:r>
            <a:r>
              <a:rPr lang="pt-PT" sz="1200" i="1" kern="1200" baseline="30000" dirty="0">
                <a:solidFill>
                  <a:schemeClr val="tx1"/>
                </a:solidFill>
                <a:effectLst/>
                <a:latin typeface="+mn-lt"/>
                <a:ea typeface="+mn-ea"/>
                <a:cs typeface="+mn-cs"/>
                <a:hlinkClick r:id="rId4" tooltip="Wikipédia:Livro de estilo/Cite as fontes"/>
              </a:rPr>
              <a:t>carece de fontes</a:t>
            </a:r>
            <a:r>
              <a:rPr lang="pt-PT" baseline="30000" dirty="0">
                <a:effectLst/>
              </a:rPr>
              <a:t>?</a:t>
            </a:r>
            <a:r>
              <a:rPr lang="pt-PT" sz="1200" kern="1200" baseline="30000" dirty="0">
                <a:solidFill>
                  <a:schemeClr val="tx1"/>
                </a:solidFill>
                <a:effectLst/>
                <a:latin typeface="+mn-lt"/>
                <a:ea typeface="+mn-ea"/>
                <a:cs typeface="+mn-cs"/>
              </a:rPr>
              <a:t>]</a:t>
            </a:r>
            <a:r>
              <a:rPr lang="pt-PT" dirty="0">
                <a:effectLst/>
              </a:rPr>
              <a:t>, distrito de Perote, a 10 km da criação de porcos das granjas Carroll, subsidiária da </a:t>
            </a:r>
            <a:r>
              <a:rPr lang="pt-PT" i="1" dirty="0">
                <a:effectLst/>
              </a:rPr>
              <a:t>Smithfield Foods</a:t>
            </a:r>
            <a:r>
              <a:rPr lang="pt-PT" dirty="0">
                <a:effectLst/>
              </a:rPr>
              <a:t>. O paciente zero foi o menino de 4 anos Edgar Hernandez. Provavelmente seu organismo foi plataforma para a alteração do vírus </a:t>
            </a:r>
            <a:r>
              <a:rPr lang="pt-PT" sz="1200" kern="1200" baseline="30000" dirty="0">
                <a:solidFill>
                  <a:schemeClr val="tx1"/>
                </a:solidFill>
                <a:effectLst/>
                <a:latin typeface="+mn-lt"/>
                <a:ea typeface="+mn-ea"/>
                <a:cs typeface="+mn-cs"/>
              </a:rPr>
              <a:t>[</a:t>
            </a:r>
            <a:r>
              <a:rPr lang="pt-PT" sz="1200" i="1" kern="1200" baseline="30000" dirty="0">
                <a:solidFill>
                  <a:schemeClr val="tx1"/>
                </a:solidFill>
                <a:effectLst/>
                <a:latin typeface="+mn-lt"/>
                <a:ea typeface="+mn-ea"/>
                <a:cs typeface="+mn-cs"/>
                <a:hlinkClick r:id="rId4" tooltip="Wikipédia:Livro de estilo/Cite as fontes"/>
              </a:rPr>
              <a:t>carece de fontes</a:t>
            </a:r>
            <a:r>
              <a:rPr lang="pt-PT" baseline="30000" dirty="0">
                <a:effectLst/>
              </a:rPr>
              <a:t>?</a:t>
            </a:r>
            <a:r>
              <a:rPr lang="pt-PT" sz="1200" kern="1200" baseline="30000" dirty="0">
                <a:solidFill>
                  <a:schemeClr val="tx1"/>
                </a:solidFill>
                <a:effectLst/>
                <a:latin typeface="+mn-lt"/>
                <a:ea typeface="+mn-ea"/>
                <a:cs typeface="+mn-cs"/>
              </a:rPr>
              <a:t>]</a:t>
            </a:r>
            <a:r>
              <a:rPr lang="pt-PT" dirty="0">
                <a:effectLst/>
              </a:rPr>
              <a:t>, que se tornou "mais humano". (https://pt.wikipedia.org/wiki/Pandemia_de_gripe_A_de_2009)</a:t>
            </a:r>
          </a:p>
          <a:p>
            <a:endParaRPr lang="pt-PT" dirty="0">
              <a:effectLst/>
            </a:endParaRPr>
          </a:p>
          <a:p>
            <a:r>
              <a:rPr lang="pt-BR" dirty="0"/>
              <a:t>O vírus da nova gripe é o influenza A (H1N1), novo subtipo do vírus da influenza, o causador da gripe. Anteriormente a gripe era chamada de "suína" porque um teste de laboratório mostrou que muitos dos genes do novo vírus eram semelhantes ao vírus influenza que normalmente é encontrado nos porcos da América do Norte. </a:t>
            </a:r>
            <a:endParaRPr lang="pt-PT" dirty="0">
              <a:effectLst/>
            </a:endParaRPr>
          </a:p>
        </p:txBody>
      </p:sp>
      <p:sp>
        <p:nvSpPr>
          <p:cNvPr id="4" name="Espaço Reservado para Número de Slide 3"/>
          <p:cNvSpPr>
            <a:spLocks noGrp="1"/>
          </p:cNvSpPr>
          <p:nvPr>
            <p:ph type="sldNum" sz="quarter" idx="5"/>
          </p:nvPr>
        </p:nvSpPr>
        <p:spPr/>
        <p:txBody>
          <a:bodyPr/>
          <a:lstStyle/>
          <a:p>
            <a:pPr>
              <a:defRPr/>
            </a:pPr>
            <a:fld id="{135D2C84-EAFD-4C02-9357-B124F6A9B1D1}" type="slidenum">
              <a:rPr lang="pt-BR" smtClean="0"/>
              <a:pPr>
                <a:defRPr/>
              </a:pPr>
              <a:t>3</a:t>
            </a:fld>
            <a:endParaRPr lang="pt-BR"/>
          </a:p>
        </p:txBody>
      </p:sp>
    </p:spTree>
    <p:extLst>
      <p:ext uri="{BB962C8B-B14F-4D97-AF65-F5344CB8AC3E}">
        <p14:creationId xmlns:p14="http://schemas.microsoft.com/office/powerpoint/2010/main" val="180024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Espaço Reservado para Número de Slide 3"/>
          <p:cNvSpPr>
            <a:spLocks noGrp="1"/>
          </p:cNvSpPr>
          <p:nvPr>
            <p:ph type="sldNum" sz="quarter" idx="5"/>
          </p:nvPr>
        </p:nvSpPr>
        <p:spPr/>
        <p:txBody>
          <a:bodyPr/>
          <a:lstStyle/>
          <a:p>
            <a:pPr>
              <a:defRPr/>
            </a:pPr>
            <a:fld id="{135D2C84-EAFD-4C02-9357-B124F6A9B1D1}" type="slidenum">
              <a:rPr lang="pt-BR" smtClean="0"/>
              <a:pPr>
                <a:defRPr/>
              </a:pPr>
              <a:t>4</a:t>
            </a:fld>
            <a:endParaRPr lang="pt-BR"/>
          </a:p>
        </p:txBody>
      </p:sp>
    </p:spTree>
    <p:extLst>
      <p:ext uri="{BB962C8B-B14F-4D97-AF65-F5344CB8AC3E}">
        <p14:creationId xmlns:p14="http://schemas.microsoft.com/office/powerpoint/2010/main" val="2995973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Espaço Reservado para Número de Slide 3"/>
          <p:cNvSpPr>
            <a:spLocks noGrp="1"/>
          </p:cNvSpPr>
          <p:nvPr>
            <p:ph type="sldNum" sz="quarter" idx="5"/>
          </p:nvPr>
        </p:nvSpPr>
        <p:spPr/>
        <p:txBody>
          <a:bodyPr/>
          <a:lstStyle/>
          <a:p>
            <a:pPr>
              <a:defRPr/>
            </a:pPr>
            <a:fld id="{135D2C84-EAFD-4C02-9357-B124F6A9B1D1}" type="slidenum">
              <a:rPr lang="pt-BR" smtClean="0"/>
              <a:pPr>
                <a:defRPr/>
              </a:pPr>
              <a:t>5</a:t>
            </a:fld>
            <a:endParaRPr lang="pt-BR"/>
          </a:p>
        </p:txBody>
      </p:sp>
    </p:spTree>
    <p:extLst>
      <p:ext uri="{BB962C8B-B14F-4D97-AF65-F5344CB8AC3E}">
        <p14:creationId xmlns:p14="http://schemas.microsoft.com/office/powerpoint/2010/main" val="766341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Espaço Reservado para Número de Slide 3"/>
          <p:cNvSpPr>
            <a:spLocks noGrp="1"/>
          </p:cNvSpPr>
          <p:nvPr>
            <p:ph type="sldNum" sz="quarter" idx="5"/>
          </p:nvPr>
        </p:nvSpPr>
        <p:spPr/>
        <p:txBody>
          <a:bodyPr/>
          <a:lstStyle/>
          <a:p>
            <a:pPr>
              <a:defRPr/>
            </a:pPr>
            <a:fld id="{135D2C84-EAFD-4C02-9357-B124F6A9B1D1}" type="slidenum">
              <a:rPr lang="pt-BR" smtClean="0"/>
              <a:pPr>
                <a:defRPr/>
              </a:pPr>
              <a:t>6</a:t>
            </a:fld>
            <a:endParaRPr lang="pt-BR"/>
          </a:p>
        </p:txBody>
      </p:sp>
    </p:spTree>
    <p:extLst>
      <p:ext uri="{BB962C8B-B14F-4D97-AF65-F5344CB8AC3E}">
        <p14:creationId xmlns:p14="http://schemas.microsoft.com/office/powerpoint/2010/main" val="4259226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pt-BR" sz="1200" kern="1200" dirty="0">
                <a:solidFill>
                  <a:schemeClr val="tx1"/>
                </a:solidFill>
                <a:effectLst/>
                <a:latin typeface="+mn-lt"/>
                <a:ea typeface="+mn-ea"/>
                <a:cs typeface="+mn-cs"/>
                <a:hlinkClick r:id="rId3"/>
              </a:rPr>
              <a:t>Febre</a:t>
            </a:r>
            <a:r>
              <a:rPr lang="pt-BR" sz="1200" kern="1200" dirty="0">
                <a:solidFill>
                  <a:schemeClr val="tx1"/>
                </a:solidFill>
                <a:effectLst/>
                <a:latin typeface="+mn-lt"/>
                <a:ea typeface="+mn-ea"/>
                <a:cs typeface="+mn-cs"/>
              </a:rPr>
              <a:t> alta</a:t>
            </a:r>
          </a:p>
          <a:p>
            <a:r>
              <a:rPr lang="pt-BR" sz="1200" kern="1200" dirty="0">
                <a:solidFill>
                  <a:schemeClr val="tx1"/>
                </a:solidFill>
                <a:effectLst/>
                <a:latin typeface="+mn-lt"/>
                <a:ea typeface="+mn-ea"/>
                <a:cs typeface="+mn-cs"/>
                <a:hlinkClick r:id="rId4"/>
              </a:rPr>
              <a:t>Tosse</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hlinkClick r:id="rId5"/>
              </a:rPr>
              <a:t>Dor de cabeça</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Dores musculares</a:t>
            </a:r>
          </a:p>
          <a:p>
            <a:r>
              <a:rPr lang="pt-BR" sz="1200" kern="1200" dirty="0">
                <a:solidFill>
                  <a:schemeClr val="tx1"/>
                </a:solidFill>
                <a:effectLst/>
                <a:latin typeface="+mn-lt"/>
                <a:ea typeface="+mn-ea"/>
                <a:cs typeface="+mn-cs"/>
              </a:rPr>
              <a:t>Falta de ar</a:t>
            </a:r>
          </a:p>
          <a:p>
            <a:r>
              <a:rPr lang="pt-BR" sz="1200" kern="1200" dirty="0">
                <a:solidFill>
                  <a:schemeClr val="tx1"/>
                </a:solidFill>
                <a:effectLst/>
                <a:latin typeface="+mn-lt"/>
                <a:ea typeface="+mn-ea"/>
                <a:cs typeface="+mn-cs"/>
              </a:rPr>
              <a:t>Espirros</a:t>
            </a:r>
          </a:p>
          <a:p>
            <a:r>
              <a:rPr lang="pt-BR" sz="1200" kern="1200" dirty="0">
                <a:solidFill>
                  <a:schemeClr val="tx1"/>
                </a:solidFill>
                <a:effectLst/>
                <a:latin typeface="+mn-lt"/>
                <a:ea typeface="+mn-ea"/>
                <a:cs typeface="+mn-cs"/>
                <a:hlinkClick r:id="rId6"/>
              </a:rPr>
              <a:t>Dor na garganta</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Fraqueza</a:t>
            </a:r>
          </a:p>
          <a:p>
            <a:r>
              <a:rPr lang="pt-BR" sz="1200" kern="1200" dirty="0">
                <a:solidFill>
                  <a:schemeClr val="tx1"/>
                </a:solidFill>
                <a:effectLst/>
                <a:latin typeface="+mn-lt"/>
                <a:ea typeface="+mn-ea"/>
                <a:cs typeface="+mn-cs"/>
              </a:rPr>
              <a:t>Coriza</a:t>
            </a:r>
          </a:p>
          <a:p>
            <a:r>
              <a:rPr lang="pt-BR" sz="1200" kern="1200" dirty="0">
                <a:solidFill>
                  <a:schemeClr val="tx1"/>
                </a:solidFill>
                <a:effectLst/>
                <a:latin typeface="+mn-lt"/>
                <a:ea typeface="+mn-ea"/>
                <a:cs typeface="+mn-cs"/>
              </a:rPr>
              <a:t>Congestão nasal</a:t>
            </a:r>
          </a:p>
          <a:p>
            <a:r>
              <a:rPr lang="pt-BR" sz="1200" kern="1200" dirty="0">
                <a:solidFill>
                  <a:schemeClr val="tx1"/>
                </a:solidFill>
                <a:effectLst/>
                <a:latin typeface="+mn-lt"/>
                <a:ea typeface="+mn-ea"/>
                <a:cs typeface="+mn-cs"/>
              </a:rPr>
              <a:t>Náuseas e vômitos</a:t>
            </a:r>
          </a:p>
          <a:p>
            <a:r>
              <a:rPr lang="pt-BR" sz="1200" kern="1200" dirty="0">
                <a:solidFill>
                  <a:schemeClr val="tx1"/>
                </a:solidFill>
                <a:effectLst/>
                <a:latin typeface="+mn-lt"/>
                <a:ea typeface="+mn-ea"/>
                <a:cs typeface="+mn-cs"/>
                <a:hlinkClick r:id="rId7"/>
              </a:rPr>
              <a:t>Diarreia</a:t>
            </a:r>
            <a:r>
              <a:rPr lang="pt-BR" sz="1200" kern="1200" dirty="0">
                <a:solidFill>
                  <a:schemeClr val="tx1"/>
                </a:solidFill>
                <a:effectLst/>
                <a:latin typeface="+mn-lt"/>
                <a:ea typeface="+mn-ea"/>
                <a:cs typeface="+mn-cs"/>
              </a:rPr>
              <a:t>.</a:t>
            </a:r>
          </a:p>
          <a:p>
            <a:endParaRPr lang="en-US" dirty="0"/>
          </a:p>
        </p:txBody>
      </p:sp>
      <p:sp>
        <p:nvSpPr>
          <p:cNvPr id="4" name="Espaço Reservado para Número de Slide 3"/>
          <p:cNvSpPr>
            <a:spLocks noGrp="1"/>
          </p:cNvSpPr>
          <p:nvPr>
            <p:ph type="sldNum" sz="quarter" idx="5"/>
          </p:nvPr>
        </p:nvSpPr>
        <p:spPr/>
        <p:txBody>
          <a:bodyPr/>
          <a:lstStyle/>
          <a:p>
            <a:pPr>
              <a:defRPr/>
            </a:pPr>
            <a:fld id="{135D2C84-EAFD-4C02-9357-B124F6A9B1D1}" type="slidenum">
              <a:rPr lang="pt-BR" smtClean="0"/>
              <a:pPr>
                <a:defRPr/>
              </a:pPr>
              <a:t>7</a:t>
            </a:fld>
            <a:endParaRPr lang="pt-BR"/>
          </a:p>
        </p:txBody>
      </p:sp>
    </p:spTree>
    <p:extLst>
      <p:ext uri="{BB962C8B-B14F-4D97-AF65-F5344CB8AC3E}">
        <p14:creationId xmlns:p14="http://schemas.microsoft.com/office/powerpoint/2010/main" val="564308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pt-BR" sz="1200" kern="1200" dirty="0">
                <a:solidFill>
                  <a:schemeClr val="tx1"/>
                </a:solidFill>
                <a:effectLst/>
                <a:latin typeface="+mn-lt"/>
                <a:ea typeface="+mn-ea"/>
                <a:cs typeface="+mn-cs"/>
                <a:hlinkClick r:id="rId3"/>
              </a:rPr>
              <a:t>Febre</a:t>
            </a:r>
            <a:r>
              <a:rPr lang="pt-BR" sz="1200" kern="1200" dirty="0">
                <a:solidFill>
                  <a:schemeClr val="tx1"/>
                </a:solidFill>
                <a:effectLst/>
                <a:latin typeface="+mn-lt"/>
                <a:ea typeface="+mn-ea"/>
                <a:cs typeface="+mn-cs"/>
              </a:rPr>
              <a:t> alta</a:t>
            </a:r>
          </a:p>
          <a:p>
            <a:r>
              <a:rPr lang="pt-BR" sz="1200" kern="1200" dirty="0">
                <a:solidFill>
                  <a:schemeClr val="tx1"/>
                </a:solidFill>
                <a:effectLst/>
                <a:latin typeface="+mn-lt"/>
                <a:ea typeface="+mn-ea"/>
                <a:cs typeface="+mn-cs"/>
                <a:hlinkClick r:id="rId4"/>
              </a:rPr>
              <a:t>Tosse</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hlinkClick r:id="rId5"/>
              </a:rPr>
              <a:t>Dor de cabeça</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Dores musculares</a:t>
            </a:r>
          </a:p>
          <a:p>
            <a:r>
              <a:rPr lang="pt-BR" sz="1200" kern="1200" dirty="0">
                <a:solidFill>
                  <a:schemeClr val="tx1"/>
                </a:solidFill>
                <a:effectLst/>
                <a:latin typeface="+mn-lt"/>
                <a:ea typeface="+mn-ea"/>
                <a:cs typeface="+mn-cs"/>
              </a:rPr>
              <a:t>Falta de ar</a:t>
            </a:r>
          </a:p>
          <a:p>
            <a:r>
              <a:rPr lang="pt-BR" sz="1200" kern="1200" dirty="0">
                <a:solidFill>
                  <a:schemeClr val="tx1"/>
                </a:solidFill>
                <a:effectLst/>
                <a:latin typeface="+mn-lt"/>
                <a:ea typeface="+mn-ea"/>
                <a:cs typeface="+mn-cs"/>
              </a:rPr>
              <a:t>Espirros</a:t>
            </a:r>
          </a:p>
          <a:p>
            <a:r>
              <a:rPr lang="pt-BR" sz="1200" kern="1200" dirty="0">
                <a:solidFill>
                  <a:schemeClr val="tx1"/>
                </a:solidFill>
                <a:effectLst/>
                <a:latin typeface="+mn-lt"/>
                <a:ea typeface="+mn-ea"/>
                <a:cs typeface="+mn-cs"/>
                <a:hlinkClick r:id="rId6"/>
              </a:rPr>
              <a:t>Dor na garganta</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Fraqueza</a:t>
            </a:r>
          </a:p>
          <a:p>
            <a:r>
              <a:rPr lang="pt-BR" sz="1200" kern="1200" dirty="0">
                <a:solidFill>
                  <a:schemeClr val="tx1"/>
                </a:solidFill>
                <a:effectLst/>
                <a:latin typeface="+mn-lt"/>
                <a:ea typeface="+mn-ea"/>
                <a:cs typeface="+mn-cs"/>
              </a:rPr>
              <a:t>Coriza</a:t>
            </a:r>
          </a:p>
          <a:p>
            <a:r>
              <a:rPr lang="pt-BR" sz="1200" kern="1200" dirty="0">
                <a:solidFill>
                  <a:schemeClr val="tx1"/>
                </a:solidFill>
                <a:effectLst/>
                <a:latin typeface="+mn-lt"/>
                <a:ea typeface="+mn-ea"/>
                <a:cs typeface="+mn-cs"/>
              </a:rPr>
              <a:t>Congestão nasal</a:t>
            </a:r>
          </a:p>
          <a:p>
            <a:r>
              <a:rPr lang="pt-BR" sz="1200" kern="1200" dirty="0">
                <a:solidFill>
                  <a:schemeClr val="tx1"/>
                </a:solidFill>
                <a:effectLst/>
                <a:latin typeface="+mn-lt"/>
                <a:ea typeface="+mn-ea"/>
                <a:cs typeface="+mn-cs"/>
              </a:rPr>
              <a:t>Náuseas e vômitos</a:t>
            </a:r>
          </a:p>
          <a:p>
            <a:r>
              <a:rPr lang="pt-BR" sz="1200" kern="1200" dirty="0">
                <a:solidFill>
                  <a:schemeClr val="tx1"/>
                </a:solidFill>
                <a:effectLst/>
                <a:latin typeface="+mn-lt"/>
                <a:ea typeface="+mn-ea"/>
                <a:cs typeface="+mn-cs"/>
                <a:hlinkClick r:id="rId7"/>
              </a:rPr>
              <a:t>Diarreia</a:t>
            </a:r>
            <a:r>
              <a:rPr lang="pt-BR" sz="1200" kern="1200" dirty="0">
                <a:solidFill>
                  <a:schemeClr val="tx1"/>
                </a:solidFill>
                <a:effectLst/>
                <a:latin typeface="+mn-lt"/>
                <a:ea typeface="+mn-ea"/>
                <a:cs typeface="+mn-cs"/>
              </a:rPr>
              <a:t>.</a:t>
            </a:r>
          </a:p>
          <a:p>
            <a:endParaRPr lang="en-US" dirty="0"/>
          </a:p>
        </p:txBody>
      </p:sp>
      <p:sp>
        <p:nvSpPr>
          <p:cNvPr id="4" name="Espaço Reservado para Número de Slide 3"/>
          <p:cNvSpPr>
            <a:spLocks noGrp="1"/>
          </p:cNvSpPr>
          <p:nvPr>
            <p:ph type="sldNum" sz="quarter" idx="5"/>
          </p:nvPr>
        </p:nvSpPr>
        <p:spPr/>
        <p:txBody>
          <a:bodyPr/>
          <a:lstStyle/>
          <a:p>
            <a:pPr>
              <a:defRPr/>
            </a:pPr>
            <a:fld id="{135D2C84-EAFD-4C02-9357-B124F6A9B1D1}" type="slidenum">
              <a:rPr lang="pt-BR" smtClean="0"/>
              <a:pPr>
                <a:defRPr/>
              </a:pPr>
              <a:t>8</a:t>
            </a:fld>
            <a:endParaRPr lang="pt-BR"/>
          </a:p>
        </p:txBody>
      </p:sp>
    </p:spTree>
    <p:extLst>
      <p:ext uri="{BB962C8B-B14F-4D97-AF65-F5344CB8AC3E}">
        <p14:creationId xmlns:p14="http://schemas.microsoft.com/office/powerpoint/2010/main" val="1489194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Espaço Reservado para Número de Slide 3"/>
          <p:cNvSpPr>
            <a:spLocks noGrp="1"/>
          </p:cNvSpPr>
          <p:nvPr>
            <p:ph type="sldNum" sz="quarter" idx="5"/>
          </p:nvPr>
        </p:nvSpPr>
        <p:spPr/>
        <p:txBody>
          <a:bodyPr/>
          <a:lstStyle/>
          <a:p>
            <a:pPr>
              <a:defRPr/>
            </a:pPr>
            <a:fld id="{135D2C84-EAFD-4C02-9357-B124F6A9B1D1}" type="slidenum">
              <a:rPr lang="pt-BR" smtClean="0"/>
              <a:pPr>
                <a:defRPr/>
              </a:pPr>
              <a:t>9</a:t>
            </a:fld>
            <a:endParaRPr lang="pt-BR"/>
          </a:p>
        </p:txBody>
      </p:sp>
    </p:spTree>
    <p:extLst>
      <p:ext uri="{BB962C8B-B14F-4D97-AF65-F5344CB8AC3E}">
        <p14:creationId xmlns:p14="http://schemas.microsoft.com/office/powerpoint/2010/main" val="2133798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094DBA9-D0A6-44EF-8AB7-D27578DAB1DE}" type="datetimeFigureOut">
              <a:rPr lang="pt-BR" smtClean="0"/>
              <a:t>12/01/2017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874793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094DBA9-D0A6-44EF-8AB7-D27578DAB1DE}" type="datetimeFigureOut">
              <a:rPr lang="pt-BR" smtClean="0"/>
              <a:t>12/01/2017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2890421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094DBA9-D0A6-44EF-8AB7-D27578DAB1DE}" type="datetimeFigureOut">
              <a:rPr lang="pt-BR" smtClean="0"/>
              <a:t>12/01/2017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705494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379CF66C-2E61-46A5-84A4-F5134121E34F}" type="datetimeFigureOut">
              <a:rPr lang="pt-BR" smtClean="0">
                <a:solidFill>
                  <a:prstClr val="black">
                    <a:tint val="75000"/>
                  </a:prstClr>
                </a:solidFill>
              </a:rPr>
              <a:pPr/>
              <a:t>12/01/2017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90544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79CF66C-2E61-46A5-84A4-F5134121E34F}" type="datetimeFigureOut">
              <a:rPr lang="pt-BR" smtClean="0">
                <a:solidFill>
                  <a:prstClr val="black">
                    <a:tint val="75000"/>
                  </a:prstClr>
                </a:solidFill>
              </a:rPr>
              <a:pPr/>
              <a:t>12/01/2017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4706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379CF66C-2E61-46A5-84A4-F5134121E34F}" type="datetimeFigureOut">
              <a:rPr lang="pt-BR" smtClean="0">
                <a:solidFill>
                  <a:prstClr val="black">
                    <a:tint val="75000"/>
                  </a:prstClr>
                </a:solidFill>
              </a:rPr>
              <a:pPr/>
              <a:t>12/01/2017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952264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379CF66C-2E61-46A5-84A4-F5134121E34F}" type="datetimeFigureOut">
              <a:rPr lang="pt-BR" smtClean="0">
                <a:solidFill>
                  <a:prstClr val="black">
                    <a:tint val="75000"/>
                  </a:prstClr>
                </a:solidFill>
              </a:rPr>
              <a:pPr/>
              <a:t>12/01/2017</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82786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379CF66C-2E61-46A5-84A4-F5134121E34F}" type="datetimeFigureOut">
              <a:rPr lang="pt-BR" smtClean="0">
                <a:solidFill>
                  <a:prstClr val="black">
                    <a:tint val="75000"/>
                  </a:prstClr>
                </a:solidFill>
              </a:rPr>
              <a:pPr/>
              <a:t>12/01/2017</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84725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379CF66C-2E61-46A5-84A4-F5134121E34F}" type="datetimeFigureOut">
              <a:rPr lang="pt-BR" smtClean="0">
                <a:solidFill>
                  <a:prstClr val="black">
                    <a:tint val="75000"/>
                  </a:prstClr>
                </a:solidFill>
              </a:rPr>
              <a:pPr/>
              <a:t>12/01/2017</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106836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79CF66C-2E61-46A5-84A4-F5134121E34F}" type="datetimeFigureOut">
              <a:rPr lang="pt-BR" smtClean="0">
                <a:solidFill>
                  <a:prstClr val="black">
                    <a:tint val="75000"/>
                  </a:prstClr>
                </a:solidFill>
              </a:rPr>
              <a:pPr/>
              <a:t>12/01/2017</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06186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379CF66C-2E61-46A5-84A4-F5134121E34F}" type="datetimeFigureOut">
              <a:rPr lang="pt-BR" smtClean="0">
                <a:solidFill>
                  <a:prstClr val="black">
                    <a:tint val="75000"/>
                  </a:prstClr>
                </a:solidFill>
              </a:rPr>
              <a:pPr/>
              <a:t>12/01/2017</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9573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094DBA9-D0A6-44EF-8AB7-D27578DAB1DE}" type="datetimeFigureOut">
              <a:rPr lang="pt-BR" smtClean="0"/>
              <a:t>12/01/2017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2182172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379CF66C-2E61-46A5-84A4-F5134121E34F}" type="datetimeFigureOut">
              <a:rPr lang="pt-BR" smtClean="0">
                <a:solidFill>
                  <a:prstClr val="black">
                    <a:tint val="75000"/>
                  </a:prstClr>
                </a:solidFill>
              </a:rPr>
              <a:pPr/>
              <a:t>12/01/2017</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65329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79CF66C-2E61-46A5-84A4-F5134121E34F}" type="datetimeFigureOut">
              <a:rPr lang="pt-BR" smtClean="0">
                <a:solidFill>
                  <a:prstClr val="black">
                    <a:tint val="75000"/>
                  </a:prstClr>
                </a:solidFill>
              </a:rPr>
              <a:pPr/>
              <a:t>12/01/2017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845497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79CF66C-2E61-46A5-84A4-F5134121E34F}" type="datetimeFigureOut">
              <a:rPr lang="pt-BR" smtClean="0">
                <a:solidFill>
                  <a:prstClr val="black">
                    <a:tint val="75000"/>
                  </a:prstClr>
                </a:solidFill>
              </a:rPr>
              <a:pPr/>
              <a:t>12/01/2017</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908554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094DBA9-D0A6-44EF-8AB7-D27578DAB1DE}" type="datetimeFigureOut">
              <a:rPr lang="pt-BR" smtClean="0"/>
              <a:t>12/01/2017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3630358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094DBA9-D0A6-44EF-8AB7-D27578DAB1DE}" type="datetimeFigureOut">
              <a:rPr lang="pt-BR" smtClean="0"/>
              <a:t>12/01/2017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374336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094DBA9-D0A6-44EF-8AB7-D27578DAB1DE}" type="datetimeFigureOut">
              <a:rPr lang="pt-BR" smtClean="0"/>
              <a:t>12/01/2017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701802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094DBA9-D0A6-44EF-8AB7-D27578DAB1DE}" type="datetimeFigureOut">
              <a:rPr lang="pt-BR" smtClean="0"/>
              <a:t>12/01/2017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189644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094DBA9-D0A6-44EF-8AB7-D27578DAB1DE}" type="datetimeFigureOut">
              <a:rPr lang="pt-BR" smtClean="0"/>
              <a:t>12/01/2017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834630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094DBA9-D0A6-44EF-8AB7-D27578DAB1DE}" type="datetimeFigureOut">
              <a:rPr lang="pt-BR" smtClean="0"/>
              <a:t>12/01/2017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311811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094DBA9-D0A6-44EF-8AB7-D27578DAB1DE}" type="datetimeFigureOut">
              <a:rPr lang="pt-BR" smtClean="0"/>
              <a:t>12/01/2017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BAD5D21-110B-47D5-A2B7-55D82AF23AFA}" type="slidenum">
              <a:rPr lang="pt-BR" smtClean="0"/>
              <a:t>‹nº›</a:t>
            </a:fld>
            <a:endParaRPr lang="pt-BR"/>
          </a:p>
        </p:txBody>
      </p:sp>
    </p:spTree>
    <p:extLst>
      <p:ext uri="{BB962C8B-B14F-4D97-AF65-F5344CB8AC3E}">
        <p14:creationId xmlns:p14="http://schemas.microsoft.com/office/powerpoint/2010/main" val="3205415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4DBA9-D0A6-44EF-8AB7-D27578DAB1DE}" type="datetimeFigureOut">
              <a:rPr lang="pt-BR" smtClean="0"/>
              <a:t>12/01/2017</a:t>
            </a:fld>
            <a:endParaRPr lang="pt-BR"/>
          </a:p>
        </p:txBody>
      </p:sp>
      <p:sp>
        <p:nvSpPr>
          <p:cNvPr id="5" name="Espaço Reservado para Rodap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AD5D21-110B-47D5-A2B7-55D82AF23AFA}" type="slidenum">
              <a:rPr lang="pt-BR" smtClean="0"/>
              <a:t>‹nº›</a:t>
            </a:fld>
            <a:endParaRPr lang="pt-BR"/>
          </a:p>
        </p:txBody>
      </p:sp>
    </p:spTree>
    <p:extLst>
      <p:ext uri="{BB962C8B-B14F-4D97-AF65-F5344CB8AC3E}">
        <p14:creationId xmlns:p14="http://schemas.microsoft.com/office/powerpoint/2010/main" val="2509159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CF66C-2E61-46A5-84A4-F5134121E34F}" type="datetimeFigureOut">
              <a:rPr lang="pt-BR" smtClean="0">
                <a:solidFill>
                  <a:prstClr val="black">
                    <a:tint val="75000"/>
                  </a:prstClr>
                </a:solidFill>
              </a:rPr>
              <a:pPr/>
              <a:t>12/01/2017</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14FF0-73DC-4F79-A456-DAFF5372BAA8}"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45137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616" y="24645"/>
            <a:ext cx="6858000" cy="6858000"/>
          </a:xfrm>
          <a:prstGeom prst="rect">
            <a:avLst/>
          </a:prstGeom>
        </p:spPr>
      </p:pic>
      <p:sp>
        <p:nvSpPr>
          <p:cNvPr id="4" name="Retângulo 3"/>
          <p:cNvSpPr/>
          <p:nvPr/>
        </p:nvSpPr>
        <p:spPr>
          <a:xfrm>
            <a:off x="3071664" y="4221088"/>
            <a:ext cx="8604448" cy="233910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defRPr/>
            </a:pPr>
            <a:r>
              <a:rPr lang="pt-BR" sz="6600" b="1" spc="50" dirty="0">
                <a:ln w="11430"/>
                <a:solidFill>
                  <a:srgbClr val="FF3300"/>
                </a:solidFill>
                <a:effectLst>
                  <a:glow rad="228600">
                    <a:schemeClr val="accent1">
                      <a:lumMod val="75000"/>
                      <a:alpha val="40000"/>
                    </a:schemeClr>
                  </a:glow>
                  <a:outerShdw blurRad="76200" dist="50800" dir="5400000" algn="tl" rotWithShape="0">
                    <a:srgbClr val="000000">
                      <a:alpha val="65000"/>
                    </a:srgbClr>
                  </a:outerShdw>
                </a:effectLst>
                <a:latin typeface="Berlin Sans FB" pitchFamily="34" charset="0"/>
                <a:cs typeface="Calibri" pitchFamily="34" charset="0"/>
              </a:rPr>
              <a:t>H1N1</a:t>
            </a:r>
            <a:endParaRPr lang="pt-BR" sz="8000" b="1" spc="50" dirty="0">
              <a:ln w="11430"/>
              <a:solidFill>
                <a:srgbClr val="FF3300"/>
              </a:solidFill>
              <a:effectLst>
                <a:glow rad="228600">
                  <a:schemeClr val="accent1">
                    <a:lumMod val="75000"/>
                    <a:alpha val="40000"/>
                  </a:schemeClr>
                </a:glow>
                <a:outerShdw blurRad="76200" dist="50800" dir="5400000" algn="tl" rotWithShape="0">
                  <a:srgbClr val="000000">
                    <a:alpha val="65000"/>
                  </a:srgbClr>
                </a:outerShdw>
              </a:effectLst>
              <a:latin typeface="Berlin Sans FB" pitchFamily="34" charset="0"/>
              <a:cs typeface="Calibri" pitchFamily="34" charset="0"/>
            </a:endParaRPr>
          </a:p>
          <a:p>
            <a:pPr algn="r">
              <a:defRPr/>
            </a:pPr>
            <a:r>
              <a:rPr lang="pt-BR" sz="4000" b="1" spc="50" dirty="0">
                <a:ln w="11430"/>
                <a:solidFill>
                  <a:srgbClr val="FF3300"/>
                </a:solidFill>
                <a:effectLst>
                  <a:glow rad="228600">
                    <a:schemeClr val="accent1">
                      <a:lumMod val="75000"/>
                      <a:alpha val="40000"/>
                    </a:schemeClr>
                  </a:glow>
                  <a:outerShdw blurRad="76200" dist="50800" dir="5400000" algn="tl" rotWithShape="0">
                    <a:srgbClr val="000000">
                      <a:alpha val="65000"/>
                    </a:srgbClr>
                  </a:outerShdw>
                </a:effectLst>
                <a:latin typeface="Berlin Sans FB" pitchFamily="34" charset="0"/>
                <a:cs typeface="Calibri" pitchFamily="34" charset="0"/>
              </a:rPr>
              <a:t>Pastoral Estudantil – APV</a:t>
            </a:r>
          </a:p>
          <a:p>
            <a:pPr algn="r">
              <a:defRPr/>
            </a:pPr>
            <a:r>
              <a:rPr lang="pt-BR" sz="4000" b="1" spc="50" dirty="0">
                <a:ln w="11430"/>
                <a:solidFill>
                  <a:srgbClr val="FF3300"/>
                </a:solidFill>
                <a:effectLst>
                  <a:glow rad="228600">
                    <a:schemeClr val="accent1">
                      <a:lumMod val="75000"/>
                      <a:alpha val="40000"/>
                    </a:schemeClr>
                  </a:glow>
                  <a:outerShdw blurRad="76200" dist="50800" dir="5400000" algn="tl" rotWithShape="0">
                    <a:srgbClr val="000000">
                      <a:alpha val="65000"/>
                    </a:srgbClr>
                  </a:outerShdw>
                </a:effectLst>
                <a:latin typeface="Berlin Sans FB" pitchFamily="34" charset="0"/>
                <a:cs typeface="Calibri" pitchFamily="34" charset="0"/>
              </a:rPr>
              <a:t>Pr. Fábio Moreno</a:t>
            </a:r>
          </a:p>
        </p:txBody>
      </p:sp>
      <p:sp>
        <p:nvSpPr>
          <p:cNvPr id="5" name="Retângulo 4"/>
          <p:cNvSpPr/>
          <p:nvPr/>
        </p:nvSpPr>
        <p:spPr>
          <a:xfrm>
            <a:off x="52568" y="9391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2600087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862216" y="404664"/>
            <a:ext cx="6400800" cy="1022857"/>
          </a:xfrm>
        </p:spPr>
        <p:txBody>
          <a:bodyPr>
            <a:normAutofit/>
          </a:bodyPr>
          <a:lstStyle/>
          <a:p>
            <a:r>
              <a:rPr lang="pt-BR" sz="5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Vacina</a:t>
            </a:r>
          </a:p>
        </p:txBody>
      </p:sp>
      <p:sp>
        <p:nvSpPr>
          <p:cNvPr id="5" name="Retângulo 4"/>
          <p:cNvSpPr/>
          <p:nvPr/>
        </p:nvSpPr>
        <p:spPr>
          <a:xfrm>
            <a:off x="52568" y="9391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509611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Fantstico Drauzio Varela  Vacina H1N1 - Standard Quality 360p [File2HD.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3512" y="134634"/>
            <a:ext cx="9001000" cy="6750750"/>
          </a:xfrm>
          <a:prstGeom prst="rect">
            <a:avLst/>
          </a:prstGeom>
        </p:spPr>
      </p:pic>
      <p:sp>
        <p:nvSpPr>
          <p:cNvPr id="5" name="Retângulo 4"/>
          <p:cNvSpPr/>
          <p:nvPr/>
        </p:nvSpPr>
        <p:spPr>
          <a:xfrm>
            <a:off x="52568" y="9391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214661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592" y="188640"/>
            <a:ext cx="13438924" cy="6719462"/>
          </a:xfrm>
          <a:prstGeom prst="rect">
            <a:avLst/>
          </a:prstGeom>
        </p:spPr>
      </p:pic>
      <p:sp>
        <p:nvSpPr>
          <p:cNvPr id="3" name="Subtítulo 2"/>
          <p:cNvSpPr>
            <a:spLocks noGrp="1"/>
          </p:cNvSpPr>
          <p:nvPr>
            <p:ph type="subTitle" idx="1"/>
          </p:nvPr>
        </p:nvSpPr>
        <p:spPr>
          <a:xfrm>
            <a:off x="5791200" y="764704"/>
            <a:ext cx="6400800" cy="1022857"/>
          </a:xfrm>
        </p:spPr>
        <p:txBody>
          <a:bodyPr>
            <a:normAutofit/>
          </a:bodyPr>
          <a:lstStyle/>
          <a:p>
            <a:r>
              <a:rPr lang="pt-BR" sz="5400"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Postura Diária</a:t>
            </a:r>
          </a:p>
        </p:txBody>
      </p:sp>
      <p:sp>
        <p:nvSpPr>
          <p:cNvPr id="5" name="Retângulo 4"/>
          <p:cNvSpPr/>
          <p:nvPr/>
        </p:nvSpPr>
        <p:spPr>
          <a:xfrm>
            <a:off x="52568" y="9391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1441676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tângulo 4"/>
          <p:cNvSpPr/>
          <p:nvPr/>
        </p:nvSpPr>
        <p:spPr>
          <a:xfrm>
            <a:off x="52568" y="9391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4" name="Subtítulo 3"/>
          <p:cNvSpPr>
            <a:spLocks noGrp="1"/>
          </p:cNvSpPr>
          <p:nvPr>
            <p:ph type="subTitle" idx="1"/>
          </p:nvPr>
        </p:nvSpPr>
        <p:spPr/>
        <p:txBody>
          <a:bodyPr/>
          <a:lstStyle/>
          <a:p>
            <a:endParaRPr lang="pt-BR" dirty="0"/>
          </a:p>
        </p:txBody>
      </p:sp>
      <p:pic>
        <p:nvPicPr>
          <p:cNvPr id="3" name="Mdica ensina dicas para prevenir gripe H1N1 - Standard Quality 360p [File2HD.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31460" y="692695"/>
            <a:ext cx="9905100" cy="5571619"/>
          </a:xfrm>
          <a:prstGeom prst="rect">
            <a:avLst/>
          </a:prstGeom>
        </p:spPr>
      </p:pic>
    </p:spTree>
    <p:extLst>
      <p:ext uri="{BB962C8B-B14F-4D97-AF65-F5344CB8AC3E}">
        <p14:creationId xmlns:p14="http://schemas.microsoft.com/office/powerpoint/2010/main" val="408476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68" y="-1112950"/>
            <a:ext cx="12020096" cy="7998334"/>
          </a:xfrm>
          <a:prstGeom prst="rect">
            <a:avLst/>
          </a:prstGeom>
        </p:spPr>
      </p:pic>
      <p:sp>
        <p:nvSpPr>
          <p:cNvPr id="5" name="Retângulo 4"/>
          <p:cNvSpPr/>
          <p:nvPr/>
        </p:nvSpPr>
        <p:spPr>
          <a:xfrm>
            <a:off x="52568" y="9391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
        <p:nvSpPr>
          <p:cNvPr id="2" name="Retângulo 1"/>
          <p:cNvSpPr/>
          <p:nvPr/>
        </p:nvSpPr>
        <p:spPr>
          <a:xfrm>
            <a:off x="-312712" y="4869160"/>
            <a:ext cx="7344816" cy="923330"/>
          </a:xfrm>
          <a:prstGeom prst="rect">
            <a:avLst/>
          </a:prstGeom>
        </p:spPr>
        <p:txBody>
          <a:bodyPr wrap="square">
            <a:spAutoFit/>
          </a:bodyPr>
          <a:lstStyle/>
          <a:p>
            <a:pPr algn="ctr"/>
            <a:r>
              <a:rPr lang="pt-BR" sz="54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Viva com Saúde</a:t>
            </a:r>
            <a:endParaRPr lang="pt-BR" sz="60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endParaRPr>
          </a:p>
        </p:txBody>
      </p:sp>
    </p:spTree>
    <p:extLst>
      <p:ext uri="{BB962C8B-B14F-4D97-AF65-F5344CB8AC3E}">
        <p14:creationId xmlns:p14="http://schemas.microsoft.com/office/powerpoint/2010/main" val="1951165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2328428" y="2459504"/>
            <a:ext cx="7704856" cy="923330"/>
          </a:xfrm>
          <a:prstGeom prst="rect">
            <a:avLst/>
          </a:prstGeom>
          <a:noFill/>
        </p:spPr>
        <p:txBody>
          <a:bodyPr wrap="square" rtlCol="0">
            <a:spAutoFit/>
          </a:bodyPr>
          <a:lstStyle/>
          <a:p>
            <a:pPr algn="ctr"/>
            <a:r>
              <a:rPr lang="pt-BR" sz="54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O que é?</a:t>
            </a:r>
          </a:p>
        </p:txBody>
      </p:sp>
      <p:sp>
        <p:nvSpPr>
          <p:cNvPr id="5" name="Retângulo 4"/>
          <p:cNvSpPr/>
          <p:nvPr/>
        </p:nvSpPr>
        <p:spPr>
          <a:xfrm>
            <a:off x="52568" y="9391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3193667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2210188" y="620688"/>
            <a:ext cx="7704856" cy="707886"/>
          </a:xfrm>
          <a:prstGeom prst="rect">
            <a:avLst/>
          </a:prstGeom>
          <a:noFill/>
        </p:spPr>
        <p:txBody>
          <a:bodyPr wrap="square" rtlCol="0">
            <a:spAutoFit/>
          </a:bodyPr>
          <a:lstStyle/>
          <a:p>
            <a:pPr algn="ctr"/>
            <a:r>
              <a:rPr lang="pt-BR" sz="40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Onde surgiu e como?</a:t>
            </a:r>
          </a:p>
        </p:txBody>
      </p:sp>
      <p:sp>
        <p:nvSpPr>
          <p:cNvPr id="5" name="Retângulo 4"/>
          <p:cNvSpPr/>
          <p:nvPr/>
        </p:nvSpPr>
        <p:spPr>
          <a:xfrm>
            <a:off x="52568" y="4462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3845833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2210188" y="5229200"/>
            <a:ext cx="7704856" cy="1015663"/>
          </a:xfrm>
          <a:prstGeom prst="rect">
            <a:avLst/>
          </a:prstGeom>
          <a:noFill/>
        </p:spPr>
        <p:txBody>
          <a:bodyPr wrap="square" rtlCol="0">
            <a:spAutoFit/>
          </a:bodyPr>
          <a:lstStyle/>
          <a:p>
            <a:pPr algn="ctr"/>
            <a:r>
              <a:rPr lang="pt-BR" sz="60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Como transmite?</a:t>
            </a:r>
          </a:p>
        </p:txBody>
      </p:sp>
      <p:sp>
        <p:nvSpPr>
          <p:cNvPr id="5" name="Retângulo 4"/>
          <p:cNvSpPr/>
          <p:nvPr/>
        </p:nvSpPr>
        <p:spPr>
          <a:xfrm>
            <a:off x="52568" y="9391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672346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2210188" y="836712"/>
            <a:ext cx="7704856" cy="1015663"/>
          </a:xfrm>
          <a:prstGeom prst="rect">
            <a:avLst/>
          </a:prstGeom>
          <a:noFill/>
        </p:spPr>
        <p:txBody>
          <a:bodyPr wrap="square" rtlCol="0">
            <a:spAutoFit/>
          </a:bodyPr>
          <a:lstStyle/>
          <a:p>
            <a:pPr algn="ctr"/>
            <a:r>
              <a:rPr lang="pt-BR" sz="60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Mucosa</a:t>
            </a:r>
          </a:p>
        </p:txBody>
      </p:sp>
      <p:sp>
        <p:nvSpPr>
          <p:cNvPr id="5" name="Retângulo 4"/>
          <p:cNvSpPr/>
          <p:nvPr/>
        </p:nvSpPr>
        <p:spPr>
          <a:xfrm>
            <a:off x="52568" y="9391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1867088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2210188" y="764704"/>
            <a:ext cx="7704856" cy="923330"/>
          </a:xfrm>
          <a:prstGeom prst="rect">
            <a:avLst/>
          </a:prstGeom>
          <a:noFill/>
        </p:spPr>
        <p:txBody>
          <a:bodyPr wrap="square" rtlCol="0">
            <a:spAutoFit/>
          </a:bodyPr>
          <a:lstStyle/>
          <a:p>
            <a:pPr algn="ctr"/>
            <a:r>
              <a:rPr lang="pt-BR" sz="54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Sintomas</a:t>
            </a:r>
          </a:p>
        </p:txBody>
      </p:sp>
      <p:sp>
        <p:nvSpPr>
          <p:cNvPr id="5" name="Retângulo 4"/>
          <p:cNvSpPr/>
          <p:nvPr/>
        </p:nvSpPr>
        <p:spPr>
          <a:xfrm>
            <a:off x="52568" y="9391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1835198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1199456" y="116632"/>
            <a:ext cx="10369152" cy="6740307"/>
          </a:xfrm>
          <a:prstGeom prst="rect">
            <a:avLst/>
          </a:prstGeom>
          <a:noFill/>
        </p:spPr>
        <p:txBody>
          <a:bodyPr wrap="square" rtlCol="0">
            <a:spAutoFit/>
          </a:bodyPr>
          <a:lstStyle/>
          <a:p>
            <a:r>
              <a:rPr lang="pt-BR" sz="36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Febre Alta</a:t>
            </a:r>
          </a:p>
          <a:p>
            <a:r>
              <a:rPr lang="pt-BR" sz="36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			Tosse</a:t>
            </a:r>
          </a:p>
          <a:p>
            <a:r>
              <a:rPr lang="pt-BR" sz="36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				Dor de cabeça</a:t>
            </a:r>
          </a:p>
          <a:p>
            <a:r>
              <a:rPr lang="pt-BR" sz="36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							Dores musculares</a:t>
            </a:r>
          </a:p>
          <a:p>
            <a:r>
              <a:rPr lang="pt-BR" sz="36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	Falta de ar</a:t>
            </a:r>
          </a:p>
          <a:p>
            <a:r>
              <a:rPr lang="pt-BR" sz="36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				Espirros</a:t>
            </a:r>
          </a:p>
          <a:p>
            <a:r>
              <a:rPr lang="pt-BR" sz="36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					             Dor na garganta</a:t>
            </a:r>
          </a:p>
          <a:p>
            <a:r>
              <a:rPr lang="pt-BR" sz="36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		Fraqueza</a:t>
            </a:r>
          </a:p>
          <a:p>
            <a:r>
              <a:rPr lang="pt-BR" sz="36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Coriza</a:t>
            </a:r>
          </a:p>
          <a:p>
            <a:r>
              <a:rPr lang="pt-BR" sz="36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		Congestão nasal</a:t>
            </a:r>
          </a:p>
          <a:p>
            <a:r>
              <a:rPr lang="pt-BR" sz="36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						Náuseas e vômitos</a:t>
            </a:r>
          </a:p>
          <a:p>
            <a:r>
              <a:rPr lang="pt-BR" sz="36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	Diarreia</a:t>
            </a:r>
          </a:p>
        </p:txBody>
      </p:sp>
      <p:sp>
        <p:nvSpPr>
          <p:cNvPr id="5" name="Retângulo 4"/>
          <p:cNvSpPr/>
          <p:nvPr/>
        </p:nvSpPr>
        <p:spPr>
          <a:xfrm>
            <a:off x="52568" y="9391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92864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695400" y="476672"/>
            <a:ext cx="11161240" cy="6001643"/>
          </a:xfrm>
          <a:prstGeom prst="rect">
            <a:avLst/>
          </a:prstGeom>
          <a:noFill/>
        </p:spPr>
        <p:txBody>
          <a:bodyPr wrap="square" numCol="2" rtlCol="0">
            <a:spAutoFit/>
          </a:bodyPr>
          <a:lstStyle/>
          <a:p>
            <a:pPr marL="685800" indent="-685800">
              <a:buFont typeface="Arial" panose="020B0604020202020204" pitchFamily="34" charset="0"/>
              <a:buChar char="•"/>
            </a:pP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Febre Alta</a:t>
            </a:r>
          </a:p>
          <a:p>
            <a:pPr marL="685800" indent="-685800">
              <a:buFont typeface="Arial" panose="020B0604020202020204" pitchFamily="34" charset="0"/>
              <a:buChar char="•"/>
            </a:pP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Tosse</a:t>
            </a:r>
          </a:p>
          <a:p>
            <a:pPr marL="685800" indent="-685800">
              <a:buFont typeface="Arial" panose="020B0604020202020204" pitchFamily="34" charset="0"/>
              <a:buChar char="•"/>
            </a:pP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Dor de cabeça</a:t>
            </a:r>
          </a:p>
          <a:p>
            <a:pPr marL="685800" indent="-685800">
              <a:buFont typeface="Arial" panose="020B0604020202020204" pitchFamily="34" charset="0"/>
              <a:buChar char="•"/>
            </a:pP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Dores musculares</a:t>
            </a:r>
          </a:p>
          <a:p>
            <a:pPr marL="685800" indent="-685800">
              <a:buFont typeface="Arial" panose="020B0604020202020204" pitchFamily="34" charset="0"/>
              <a:buChar char="•"/>
            </a:pP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Falta de ar</a:t>
            </a:r>
          </a:p>
          <a:p>
            <a:pPr marL="685800" indent="-685800">
              <a:buFont typeface="Arial" panose="020B0604020202020204" pitchFamily="34" charset="0"/>
              <a:buChar char="•"/>
            </a:pP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Espirros</a:t>
            </a:r>
          </a:p>
          <a:p>
            <a:pPr marL="685800" indent="-685800">
              <a:buFont typeface="Arial" panose="020B0604020202020204" pitchFamily="34" charset="0"/>
              <a:buChar char="•"/>
            </a:pP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Dor na garganta</a:t>
            </a:r>
          </a:p>
          <a:p>
            <a:pPr marL="685800" indent="-685800">
              <a:buFont typeface="Arial" panose="020B0604020202020204" pitchFamily="34" charset="0"/>
              <a:buChar char="•"/>
            </a:pP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Fraqueza</a:t>
            </a:r>
          </a:p>
          <a:p>
            <a:pPr marL="685800" indent="-685800">
              <a:buFont typeface="Arial" panose="020B0604020202020204" pitchFamily="34" charset="0"/>
              <a:buChar char="•"/>
            </a:pP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Coriza</a:t>
            </a:r>
          </a:p>
          <a:p>
            <a:pPr marL="685800" indent="-685800">
              <a:buFont typeface="Arial" panose="020B0604020202020204" pitchFamily="34" charset="0"/>
              <a:buChar char="•"/>
            </a:pP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Congestão nasal</a:t>
            </a:r>
          </a:p>
          <a:p>
            <a:pPr marL="685800" indent="-685800">
              <a:buFont typeface="Arial" panose="020B0604020202020204" pitchFamily="34" charset="0"/>
              <a:buChar char="•"/>
            </a:pP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Náuseas e vômitos</a:t>
            </a:r>
          </a:p>
          <a:p>
            <a:pPr marL="685800" indent="-685800">
              <a:buFont typeface="Arial" panose="020B0604020202020204" pitchFamily="34" charset="0"/>
              <a:buChar char="•"/>
            </a:pPr>
            <a:r>
              <a:rPr lang="pt-BR" sz="4800" dirty="0">
                <a:solidFill>
                  <a:schemeClr val="bg1"/>
                </a:solidFill>
                <a:effectLst>
                  <a:glow rad="139700">
                    <a:schemeClr val="accent4">
                      <a:satMod val="175000"/>
                      <a:alpha val="40000"/>
                    </a:schemeClr>
                  </a:glow>
                  <a:outerShdw blurRad="38100" dist="38100" dir="2700000" algn="tl">
                    <a:srgbClr val="000000">
                      <a:alpha val="43137"/>
                    </a:srgbClr>
                  </a:outerShdw>
                </a:effectLst>
                <a:latin typeface="Berlin Sans FB" panose="020E0602020502020306" pitchFamily="34" charset="0"/>
              </a:rPr>
              <a:t>Diarreia</a:t>
            </a:r>
          </a:p>
        </p:txBody>
      </p:sp>
      <p:sp>
        <p:nvSpPr>
          <p:cNvPr id="5" name="Retângulo 4"/>
          <p:cNvSpPr/>
          <p:nvPr/>
        </p:nvSpPr>
        <p:spPr>
          <a:xfrm>
            <a:off x="52568" y="9391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23475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2210188" y="4149080"/>
            <a:ext cx="7704856" cy="1015663"/>
          </a:xfrm>
          <a:prstGeom prst="rect">
            <a:avLst/>
          </a:prstGeom>
          <a:noFill/>
        </p:spPr>
        <p:txBody>
          <a:bodyPr wrap="square" rtlCol="0">
            <a:spAutoFit/>
          </a:bodyPr>
          <a:lstStyle/>
          <a:p>
            <a:pPr algn="ctr"/>
            <a:r>
              <a:rPr lang="pt-BR" sz="6000" dirty="0">
                <a:ln w="18415" cmpd="sng">
                  <a:solidFill>
                    <a:srgbClr val="FFFFFF"/>
                  </a:solidFill>
                  <a:prstDash val="solid"/>
                </a:ln>
                <a:solidFill>
                  <a:srgbClr val="FFFFFF"/>
                </a:solidFill>
                <a:effectLst>
                  <a:glow rad="139700">
                    <a:schemeClr val="accent4">
                      <a:satMod val="175000"/>
                      <a:alpha val="40000"/>
                    </a:schemeClr>
                  </a:glow>
                  <a:outerShdw blurRad="63500" dir="3600000" algn="tl" rotWithShape="0">
                    <a:srgbClr val="000000">
                      <a:alpha val="70000"/>
                    </a:srgbClr>
                  </a:outerShdw>
                </a:effectLst>
                <a:latin typeface="Berlin Sans FB Demi" panose="020E0802020502020306" pitchFamily="34" charset="0"/>
              </a:rPr>
              <a:t>Como prevenir</a:t>
            </a:r>
          </a:p>
        </p:txBody>
      </p:sp>
      <p:sp>
        <p:nvSpPr>
          <p:cNvPr id="5" name="Retângulo 4"/>
          <p:cNvSpPr/>
          <p:nvPr/>
        </p:nvSpPr>
        <p:spPr>
          <a:xfrm>
            <a:off x="52568" y="93914"/>
            <a:ext cx="12020096" cy="6719462"/>
          </a:xfrm>
          <a:prstGeom prst="rect">
            <a:avLst/>
          </a:prstGeom>
          <a:noFill/>
          <a:ln w="225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pt-BR" dirty="0">
              <a:latin typeface="Berlin Sans FB Demi" pitchFamily="34" charset="0"/>
            </a:endParaRPr>
          </a:p>
        </p:txBody>
      </p:sp>
    </p:spTree>
    <p:extLst>
      <p:ext uri="{BB962C8B-B14F-4D97-AF65-F5344CB8AC3E}">
        <p14:creationId xmlns:p14="http://schemas.microsoft.com/office/powerpoint/2010/main" val="2453672205"/>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846</TotalTime>
  <Words>351</Words>
  <Application>Microsoft Office PowerPoint</Application>
  <PresentationFormat>Widescreen</PresentationFormat>
  <Paragraphs>83</Paragraphs>
  <Slides>14</Slides>
  <Notes>14</Notes>
  <HiddenSlides>0</HiddenSlides>
  <MMClips>2</MMClips>
  <ScaleCrop>false</ScaleCrop>
  <HeadingPairs>
    <vt:vector size="6" baseType="variant">
      <vt:variant>
        <vt:lpstr>Fontes usadas</vt:lpstr>
      </vt:variant>
      <vt:variant>
        <vt:i4>4</vt:i4>
      </vt:variant>
      <vt:variant>
        <vt:lpstr>Tema</vt:lpstr>
      </vt:variant>
      <vt:variant>
        <vt:i4>2</vt:i4>
      </vt:variant>
      <vt:variant>
        <vt:lpstr>Títulos de slides</vt:lpstr>
      </vt:variant>
      <vt:variant>
        <vt:i4>14</vt:i4>
      </vt:variant>
    </vt:vector>
  </HeadingPairs>
  <TitlesOfParts>
    <vt:vector size="20" baseType="lpstr">
      <vt:lpstr>Arial</vt:lpstr>
      <vt:lpstr>Berlin Sans FB</vt:lpstr>
      <vt:lpstr>Berlin Sans FB Demi</vt:lpstr>
      <vt:lpstr>Calibri</vt:lpstr>
      <vt:lpstr>Tema do Office</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PE-CAPELAS 2017</dc:subject>
  <dc:creator>Pr. MARCELO AUGUSTO DE CARVALHO; APV - Fabio de Sousa Moreno de Araujo</dc:creator>
  <cp:keywords>www.4tons.com</cp:keywords>
  <dc:description>COMÉRCIO PROIBIDO. USO PESSOAL</dc:description>
  <cp:lastModifiedBy>APV - Marcelo Augusto de Carvalho</cp:lastModifiedBy>
  <cp:revision>40</cp:revision>
  <dcterms:created xsi:type="dcterms:W3CDTF">2015-03-16T05:56:19Z</dcterms:created>
  <dcterms:modified xsi:type="dcterms:W3CDTF">2017-01-12T11:23:00Z</dcterms:modified>
  <cp:category>PASTOR DE ESCOLA</cp:category>
</cp:coreProperties>
</file>