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82"/>
  </p:notesMasterIdLst>
  <p:sldIdLst>
    <p:sldId id="256" r:id="rId2"/>
    <p:sldId id="428" r:id="rId3"/>
    <p:sldId id="257" r:id="rId4"/>
    <p:sldId id="429" r:id="rId5"/>
    <p:sldId id="431" r:id="rId6"/>
    <p:sldId id="430" r:id="rId7"/>
    <p:sldId id="258" r:id="rId8"/>
    <p:sldId id="489" r:id="rId9"/>
    <p:sldId id="259" r:id="rId10"/>
    <p:sldId id="260" r:id="rId11"/>
    <p:sldId id="491" r:id="rId12"/>
    <p:sldId id="261" r:id="rId13"/>
    <p:sldId id="262" r:id="rId14"/>
    <p:sldId id="515" r:id="rId15"/>
    <p:sldId id="263" r:id="rId16"/>
    <p:sldId id="264" r:id="rId17"/>
    <p:sldId id="494" r:id="rId18"/>
    <p:sldId id="265" r:id="rId19"/>
    <p:sldId id="266" r:id="rId20"/>
    <p:sldId id="496" r:id="rId21"/>
    <p:sldId id="315" r:id="rId22"/>
    <p:sldId id="368" r:id="rId23"/>
    <p:sldId id="497" r:id="rId24"/>
    <p:sldId id="267" r:id="rId25"/>
    <p:sldId id="480" r:id="rId26"/>
    <p:sldId id="498" r:id="rId27"/>
    <p:sldId id="269" r:id="rId28"/>
    <p:sldId id="270" r:id="rId29"/>
    <p:sldId id="499" r:id="rId30"/>
    <p:sldId id="271" r:id="rId31"/>
    <p:sldId id="272" r:id="rId32"/>
    <p:sldId id="516" r:id="rId33"/>
    <p:sldId id="273" r:id="rId34"/>
    <p:sldId id="274" r:id="rId35"/>
    <p:sldId id="501" r:id="rId36"/>
    <p:sldId id="275" r:id="rId37"/>
    <p:sldId id="276" r:id="rId38"/>
    <p:sldId id="503" r:id="rId39"/>
    <p:sldId id="277" r:id="rId40"/>
    <p:sldId id="278" r:id="rId41"/>
    <p:sldId id="504" r:id="rId42"/>
    <p:sldId id="279" r:id="rId43"/>
    <p:sldId id="280" r:id="rId44"/>
    <p:sldId id="505" r:id="rId45"/>
    <p:sldId id="281" r:id="rId46"/>
    <p:sldId id="282" r:id="rId47"/>
    <p:sldId id="506" r:id="rId48"/>
    <p:sldId id="283" r:id="rId49"/>
    <p:sldId id="395" r:id="rId50"/>
    <p:sldId id="507" r:id="rId51"/>
    <p:sldId id="285" r:id="rId52"/>
    <p:sldId id="286" r:id="rId53"/>
    <p:sldId id="508" r:id="rId54"/>
    <p:sldId id="287" r:id="rId55"/>
    <p:sldId id="288" r:id="rId56"/>
    <p:sldId id="509" r:id="rId57"/>
    <p:sldId id="289" r:id="rId58"/>
    <p:sldId id="290" r:id="rId59"/>
    <p:sldId id="510" r:id="rId60"/>
    <p:sldId id="291" r:id="rId61"/>
    <p:sldId id="292" r:id="rId62"/>
    <p:sldId id="511" r:id="rId63"/>
    <p:sldId id="293" r:id="rId64"/>
    <p:sldId id="294" r:id="rId65"/>
    <p:sldId id="512" r:id="rId66"/>
    <p:sldId id="295" r:id="rId67"/>
    <p:sldId id="296" r:id="rId68"/>
    <p:sldId id="513" r:id="rId69"/>
    <p:sldId id="297" r:id="rId70"/>
    <p:sldId id="298" r:id="rId71"/>
    <p:sldId id="514" r:id="rId72"/>
    <p:sldId id="299" r:id="rId73"/>
    <p:sldId id="300" r:id="rId74"/>
    <p:sldId id="502" r:id="rId75"/>
    <p:sldId id="313" r:id="rId76"/>
    <p:sldId id="314" r:id="rId77"/>
    <p:sldId id="495" r:id="rId78"/>
    <p:sldId id="461" r:id="rId79"/>
    <p:sldId id="462" r:id="rId80"/>
    <p:sldId id="493" r:id="rId81"/>
  </p:sldIdLst>
  <p:sldSz cx="9144000" cy="6858000" type="screen4x3"/>
  <p:notesSz cx="6858000" cy="9144000"/>
  <p:defaultTextStyle>
    <a:defPPr>
      <a:defRPr lang="pt-BR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9900"/>
    <a:srgbClr val="FFFFFF"/>
    <a:srgbClr val="FF99FF"/>
    <a:srgbClr val="66FFFF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581" autoAdjust="0"/>
  </p:normalViewPr>
  <p:slideViewPr>
    <p:cSldViewPr>
      <p:cViewPr varScale="1">
        <p:scale>
          <a:sx n="53" d="100"/>
          <a:sy n="53" d="100"/>
        </p:scale>
        <p:origin x="189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331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viewProps" Target="view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notesMaster" Target="notesMasters/notesMaster1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theme" Target="theme/theme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A3835801-A5A9-47F4-826A-08C796B785DD}" type="datetimeFigureOut">
              <a:rPr lang="pt-BR"/>
              <a:pPr>
                <a:defRPr/>
              </a:pPr>
              <a:t>01/02/2016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pt-BR" noProof="0" smtClean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noProof="0" smtClean="0"/>
              <a:t>Clique para editar 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6E0AD963-B47F-402C-B08E-4423A1C2FF0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7916197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www.4tons.com</a:t>
            </a:r>
          </a:p>
          <a:p>
            <a:pPr algn="ctr" eaLnBrk="1" hangingPunct="1">
              <a:spcBef>
                <a:spcPct val="0"/>
              </a:spcBef>
            </a:pPr>
            <a:r>
              <a:rPr lang="pt-BR" altLang="pt-BR" b="1" smtClean="0"/>
              <a:t>Pr. Marcelo Augusto de Carvalho</a:t>
            </a:r>
          </a:p>
          <a:p>
            <a:pPr eaLnBrk="1" hangingPunct="1">
              <a:spcBef>
                <a:spcPct val="0"/>
              </a:spcBef>
            </a:pPr>
            <a:endParaRPr lang="pt-BR" altLang="pt-BR" b="1" smtClean="0"/>
          </a:p>
          <a:p>
            <a:pPr eaLnBrk="1" hangingPunct="1">
              <a:spcBef>
                <a:spcPct val="0"/>
              </a:spcBef>
            </a:pPr>
            <a:r>
              <a:rPr lang="pt-BR" altLang="pt-BR" b="1" smtClean="0"/>
              <a:t>01</a:t>
            </a:r>
          </a:p>
          <a:p>
            <a:pPr algn="r" eaLnBrk="1" hangingPunct="1">
              <a:spcBef>
                <a:spcPct val="0"/>
              </a:spcBef>
            </a:pPr>
            <a:r>
              <a:rPr lang="pt-BR" altLang="pt-BR" b="1" smtClean="0"/>
              <a:t>21/11/2012</a:t>
            </a:r>
          </a:p>
          <a:p>
            <a:pPr algn="r" eaLnBrk="1" hangingPunct="1">
              <a:spcBef>
                <a:spcPct val="0"/>
              </a:spcBef>
            </a:pPr>
            <a:endParaRPr lang="pt-BR" altLang="pt-BR" b="1" smtClean="0"/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1- TODAS AS TURMAS CONTRA SI: do 6 ao 3 do Médio competirão entre si. Assim nunca contarão aos outros as perguntas.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2- CADA TURMA COM 4 PLACAS NA MÃO DO REPRESENTANTE DE CLASSE. Eles lêem a pergunta em silêncio, as opções e juntos decidem pela resposta em 30 segundos.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3- LEVANTAR AS PLACAS AO MESMO TEMPO: isto evita que um copie do outro a resposta.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4- VOCÊ MARCA NO GABARITO A RESPOSTA DE CADA TURMA E GUARDA CONSIGO A PONTUAÇÃO DE CADA DIA. É ACUMULATIVA.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5- DEPOIS DÁ A RESPOSTA CERTA  NO SLIDE SEGUINTE.</a:t>
            </a:r>
          </a:p>
          <a:p>
            <a:pPr algn="just" eaLnBrk="1" hangingPunct="1">
              <a:spcBef>
                <a:spcPct val="0"/>
              </a:spcBef>
            </a:pPr>
            <a:r>
              <a:rPr lang="pt-BR" altLang="pt-BR" b="1" smtClean="0"/>
              <a:t>6- PRÊMIOS: bombom pra turma que ganhou naquele dia, e uma sorvetada pra quem ganhou no semestre todo.</a:t>
            </a:r>
          </a:p>
        </p:txBody>
      </p:sp>
      <p:sp>
        <p:nvSpPr>
          <p:cNvPr id="512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0317930-A855-489E-9E34-F5B5E62095A5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41825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7172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E20086A5-FE3C-4377-A29E-128FE217D8A9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2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982826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Espaço Reservado para Imagem de Sli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3" name="Espaço Reservado para Anotações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algn="ctr" eaLnBrk="1" hangingPunct="1">
              <a:spcBef>
                <a:spcPct val="0"/>
              </a:spcBef>
            </a:pPr>
            <a:endParaRPr lang="pt-BR" altLang="pt-BR" b="1" smtClean="0"/>
          </a:p>
        </p:txBody>
      </p:sp>
      <p:sp>
        <p:nvSpPr>
          <p:cNvPr id="10244" name="Espaço Reservado para Número de Slide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92C2026-20EE-4C6E-91D3-922A811D6A94}" type="slidenum">
              <a:rPr lang="pt-BR" altLang="pt-BR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4</a:t>
            </a:fld>
            <a:endParaRPr lang="pt-BR" altLang="pt-BR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194451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8763000" cy="5943600"/>
            <a:chOff x="0" y="0"/>
            <a:chExt cx="5520" cy="3744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10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0" y="2208"/>
              <a:ext cx="5520" cy="1536"/>
              <a:chOff x="0" y="2208"/>
              <a:chExt cx="5520" cy="1536"/>
            </a:xfrm>
          </p:grpSpPr>
          <p:sp>
            <p:nvSpPr>
              <p:cNvPr id="10" name="Rectangle 5"/>
              <p:cNvSpPr>
                <a:spLocks noChangeArrowheads="1"/>
              </p:cNvSpPr>
              <p:nvPr/>
            </p:nvSpPr>
            <p:spPr bwMode="ltGray">
              <a:xfrm>
                <a:off x="624" y="2208"/>
                <a:ext cx="4896" cy="1536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1" name="Rectangle 6"/>
              <p:cNvSpPr>
                <a:spLocks noChangeArrowheads="1"/>
              </p:cNvSpPr>
              <p:nvPr/>
            </p:nvSpPr>
            <p:spPr bwMode="white">
              <a:xfrm>
                <a:off x="654" y="2352"/>
                <a:ext cx="4818" cy="134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2" name="Line 7"/>
              <p:cNvSpPr>
                <a:spLocks noChangeShapeType="1"/>
              </p:cNvSpPr>
              <p:nvPr/>
            </p:nvSpPr>
            <p:spPr bwMode="auto">
              <a:xfrm>
                <a:off x="0" y="3072"/>
                <a:ext cx="624" cy="0"/>
              </a:xfrm>
              <a:prstGeom prst="line">
                <a:avLst/>
              </a:prstGeom>
              <a:noFill/>
              <a:ln w="5080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  <p:grpSp>
          <p:nvGrpSpPr>
            <p:cNvPr id="7" name="Group 8"/>
            <p:cNvGrpSpPr>
              <a:grpSpLocks/>
            </p:cNvGrpSpPr>
            <p:nvPr userDrawn="1"/>
          </p:nvGrpSpPr>
          <p:grpSpPr bwMode="auto">
            <a:xfrm>
              <a:off x="400" y="336"/>
              <a:ext cx="5088" cy="192"/>
              <a:chOff x="400" y="336"/>
              <a:chExt cx="5088" cy="192"/>
            </a:xfrm>
          </p:grpSpPr>
          <p:sp>
            <p:nvSpPr>
              <p:cNvPr id="8" name="Rectangle 9"/>
              <p:cNvSpPr>
                <a:spLocks noChangeArrowheads="1"/>
              </p:cNvSpPr>
              <p:nvPr/>
            </p:nvSpPr>
            <p:spPr bwMode="auto">
              <a:xfrm>
                <a:off x="3952" y="336"/>
                <a:ext cx="1536" cy="192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9" name="Line 10"/>
              <p:cNvSpPr>
                <a:spLocks noChangeShapeType="1"/>
              </p:cNvSpPr>
              <p:nvPr/>
            </p:nvSpPr>
            <p:spPr bwMode="auto">
              <a:xfrm>
                <a:off x="400" y="432"/>
                <a:ext cx="5088" cy="0"/>
              </a:xfrm>
              <a:prstGeom prst="line">
                <a:avLst/>
              </a:prstGeom>
              <a:noFill/>
              <a:ln w="444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6155" name="Rectangle 11"/>
          <p:cNvSpPr>
            <a:spLocks noGrp="1" noChangeArrowheads="1"/>
          </p:cNvSpPr>
          <p:nvPr>
            <p:ph type="ctrTitle"/>
          </p:nvPr>
        </p:nvSpPr>
        <p:spPr>
          <a:xfrm>
            <a:off x="2057400" y="1143000"/>
            <a:ext cx="6629400" cy="22098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6156" name="Rectangle 12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962400"/>
            <a:ext cx="6858000" cy="1600200"/>
          </a:xfrm>
        </p:spPr>
        <p:txBody>
          <a:bodyPr anchor="ctr"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half" idx="10"/>
          </p:nvPr>
        </p:nvSpPr>
        <p:spPr>
          <a:xfrm>
            <a:off x="912813" y="6251575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354388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9B3B72-7B5D-4188-9CAA-1A6958D9667F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162575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C7E9-D50C-45FB-A47A-65A2FB239D4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73599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743700" y="277813"/>
            <a:ext cx="1943100" cy="5853112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7813"/>
            <a:ext cx="5676900" cy="5853112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3A1C01-2EF3-405E-93EC-8FA1DDB6FB0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41730324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31AE65-96B2-490B-A96C-DBFE0B2FD4F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7186175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1DE425-BE7E-45CB-84FF-67A6145320DD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517792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9144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38100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733E8B-B23A-4E54-BE12-7BFE8F8DF7E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5796970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1E5DCA-6640-4123-A460-F9EF83AB7270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5206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B450F4-13FB-4D83-89BB-EB7847D6B1C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0369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EE16B-D3C9-48B1-A695-B9216F35CB8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81308584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C691AD-B775-4579-9ED0-BB77FAC4368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5718296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16443B-F697-4169-9A57-E45290AAA275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2679701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8686800" cy="4876800"/>
            <a:chOff x="0" y="0"/>
            <a:chExt cx="5472" cy="3072"/>
          </a:xfrm>
        </p:grpSpPr>
        <p:sp>
          <p:nvSpPr>
            <p:cNvPr id="1033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384" cy="3072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algn="ctr" eaLnBrk="1" hangingPunct="1">
                <a:defRPr/>
              </a:pPr>
              <a:endParaRPr lang="pt-BR" altLang="pt-BR" sz="2400">
                <a:latin typeface="Times New Roman" panose="02020603050405020304" pitchFamily="18" charset="0"/>
              </a:endParaRPr>
            </a:p>
          </p:txBody>
        </p:sp>
        <p:grpSp>
          <p:nvGrpSpPr>
            <p:cNvPr id="1034" name="Group 4"/>
            <p:cNvGrpSpPr>
              <a:grpSpLocks/>
            </p:cNvGrpSpPr>
            <p:nvPr/>
          </p:nvGrpSpPr>
          <p:grpSpPr bwMode="auto">
            <a:xfrm>
              <a:off x="240" y="893"/>
              <a:ext cx="5232" cy="115"/>
              <a:chOff x="240" y="893"/>
              <a:chExt cx="5232" cy="115"/>
            </a:xfrm>
          </p:grpSpPr>
          <p:sp>
            <p:nvSpPr>
              <p:cNvPr id="1035" name="Rectangle 5"/>
              <p:cNvSpPr>
                <a:spLocks noChangeArrowheads="1"/>
              </p:cNvSpPr>
              <p:nvPr/>
            </p:nvSpPr>
            <p:spPr bwMode="auto">
              <a:xfrm>
                <a:off x="4320" y="893"/>
                <a:ext cx="1152" cy="11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anchor="ctr"/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algn="ctr" eaLnBrk="1" hangingPunct="1">
                  <a:defRPr/>
                </a:pPr>
                <a:endParaRPr lang="pt-BR" altLang="pt-BR" sz="2400">
                  <a:latin typeface="Times New Roman" panose="02020603050405020304" pitchFamily="18" charset="0"/>
                </a:endParaRPr>
              </a:p>
            </p:txBody>
          </p:sp>
          <p:sp>
            <p:nvSpPr>
              <p:cNvPr id="1036" name="Line 6"/>
              <p:cNvSpPr>
                <a:spLocks noChangeShapeType="1"/>
              </p:cNvSpPr>
              <p:nvPr/>
            </p:nvSpPr>
            <p:spPr bwMode="auto">
              <a:xfrm>
                <a:off x="240" y="941"/>
                <a:ext cx="5232" cy="0"/>
              </a:xfrm>
              <a:prstGeom prst="line">
                <a:avLst/>
              </a:prstGeom>
              <a:noFill/>
              <a:ln w="19050">
                <a:solidFill>
                  <a:schemeClr val="bg2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pt-BR"/>
              </a:p>
            </p:txBody>
          </p:sp>
        </p:grpSp>
      </p:grpSp>
      <p:sp>
        <p:nvSpPr>
          <p:cNvPr id="1027" name="Rectangle 7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277813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 estilo do título mestre</a:t>
            </a:r>
          </a:p>
        </p:txBody>
      </p:sp>
      <p:sp>
        <p:nvSpPr>
          <p:cNvPr id="1028" name="Rectangle 8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600200"/>
            <a:ext cx="7772400" cy="453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 smtClean="0"/>
              <a:t>Clique para editar os estilos do texto mestre</a:t>
            </a:r>
          </a:p>
          <a:p>
            <a:pPr lvl="1"/>
            <a:r>
              <a:rPr lang="pt-BR" altLang="pt-BR" smtClean="0"/>
              <a:t>Segundo nível</a:t>
            </a:r>
          </a:p>
          <a:p>
            <a:pPr lvl="2"/>
            <a:r>
              <a:rPr lang="pt-BR" altLang="pt-BR" smtClean="0"/>
              <a:t>Terceiro nível</a:t>
            </a:r>
          </a:p>
          <a:p>
            <a:pPr lvl="3"/>
            <a:r>
              <a:rPr lang="pt-BR" altLang="pt-BR" smtClean="0"/>
              <a:t>Quarto nível</a:t>
            </a:r>
          </a:p>
          <a:p>
            <a:pPr lvl="4"/>
            <a:r>
              <a:rPr lang="pt-BR" altLang="pt-BR" smtClean="0"/>
              <a:t>Quinto nível</a:t>
            </a:r>
          </a:p>
        </p:txBody>
      </p:sp>
      <p:sp>
        <p:nvSpPr>
          <p:cNvPr id="5129" name="Rectangle 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914400" y="6251575"/>
            <a:ext cx="1981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352800" y="62484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000">
                <a:latin typeface="Arial" charset="0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81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000"/>
            </a:lvl1pPr>
          </a:lstStyle>
          <a:p>
            <a:pPr>
              <a:defRPr/>
            </a:pPr>
            <a:fld id="{CB43EC47-09F1-4C37-8FE0-D16722FFD95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  <p:sp>
        <p:nvSpPr>
          <p:cNvPr id="1032" name="Line 12"/>
          <p:cNvSpPr>
            <a:spLocks noChangeShapeType="1"/>
          </p:cNvSpPr>
          <p:nvPr/>
        </p:nvSpPr>
        <p:spPr bwMode="auto">
          <a:xfrm>
            <a:off x="0" y="4876800"/>
            <a:ext cx="609600" cy="0"/>
          </a:xfrm>
          <a:prstGeom prst="line">
            <a:avLst/>
          </a:prstGeom>
          <a:noFill/>
          <a:ln w="44450">
            <a:solidFill>
              <a:schemeClr val="bg2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936" r:id="rId1"/>
    <p:sldLayoutId id="2147483926" r:id="rId2"/>
    <p:sldLayoutId id="2147483927" r:id="rId3"/>
    <p:sldLayoutId id="2147483928" r:id="rId4"/>
    <p:sldLayoutId id="2147483929" r:id="rId5"/>
    <p:sldLayoutId id="2147483930" r:id="rId6"/>
    <p:sldLayoutId id="2147483931" r:id="rId7"/>
    <p:sldLayoutId id="2147483932" r:id="rId8"/>
    <p:sldLayoutId id="2147483933" r:id="rId9"/>
    <p:sldLayoutId id="2147483934" r:id="rId10"/>
    <p:sldLayoutId id="214748393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anose="05000000000000000000" pitchFamily="2" charset="2"/>
        <a:buChar char="n"/>
        <a:defRPr sz="26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5000"/>
        <a:buFont typeface="Wingdings" panose="05000000000000000000" pitchFamily="2" charset="2"/>
        <a:buChar char="n"/>
        <a:defRPr sz="23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Font typeface="Wingdings" panose="05000000000000000000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0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759" y="1268760"/>
            <a:ext cx="6085319" cy="2677656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spcBef>
                <a:spcPts val="0"/>
              </a:spcBef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 eaLnBrk="1" hangingPunct="1">
              <a:spcBef>
                <a:spcPts val="0"/>
              </a:spcBef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 eaLnBrk="1" hangingPunct="1">
              <a:spcBef>
                <a:spcPts val="600"/>
              </a:spcBef>
              <a:defRPr/>
            </a:pPr>
            <a:r>
              <a:rPr lang="pt-BR" sz="6600" b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24</a:t>
            </a:r>
            <a:endParaRPr lang="pt-BR" sz="6600" b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5257800"/>
          </a:xfrm>
        </p:spPr>
        <p:txBody>
          <a:bodyPr/>
          <a:lstStyle/>
          <a:p>
            <a:pPr marL="358775" indent="-358775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 smtClean="0">
                <a:latin typeface="Calibri" panose="020F0502020204030204" pitchFamily="34" charset="0"/>
              </a:rPr>
              <a:t> Tubarão-duende</a:t>
            </a:r>
          </a:p>
          <a:p>
            <a:pPr marL="358775" indent="-358775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>
                <a:latin typeface="Calibri" panose="020F0502020204030204" pitchFamily="34" charset="0"/>
              </a:rPr>
              <a:t> </a:t>
            </a:r>
            <a:r>
              <a:rPr lang="pt-BR" altLang="pt-BR" sz="6000" b="1" dirty="0" smtClean="0">
                <a:latin typeface="Calibri" panose="020F0502020204030204" pitchFamily="34" charset="0"/>
              </a:rPr>
              <a:t>Tubarão-limão</a:t>
            </a:r>
          </a:p>
          <a:p>
            <a:pPr marL="358775" indent="-358775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>
                <a:latin typeface="Calibri" panose="020F0502020204030204" pitchFamily="34" charset="0"/>
              </a:rPr>
              <a:t> </a:t>
            </a:r>
            <a:r>
              <a:rPr lang="pt-BR" altLang="pt-BR" sz="6000" b="1" dirty="0" smtClean="0">
                <a:latin typeface="Calibri" panose="020F0502020204030204" pitchFamily="34" charset="0"/>
              </a:rPr>
              <a:t>Tubarão-martelo</a:t>
            </a:r>
          </a:p>
          <a:p>
            <a:pPr marL="358775" indent="-358775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>
                <a:latin typeface="Calibri" panose="020F0502020204030204" pitchFamily="34" charset="0"/>
              </a:rPr>
              <a:t> T</a:t>
            </a:r>
            <a:r>
              <a:rPr lang="pt-BR" altLang="pt-BR" sz="6000" b="1" dirty="0" smtClean="0">
                <a:latin typeface="Calibri" panose="020F0502020204030204" pitchFamily="34" charset="0"/>
              </a:rPr>
              <a:t>ubarão-soldado</a:t>
            </a:r>
          </a:p>
          <a:p>
            <a:pPr marL="0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pt-BR" altLang="pt-BR" sz="6000" b="1" dirty="0" smtClean="0">
              <a:latin typeface="Calibri" panose="020F0502020204030204" pitchFamily="34" charset="0"/>
            </a:endParaRPr>
          </a:p>
        </p:txBody>
      </p:sp>
      <p:pic>
        <p:nvPicPr>
          <p:cNvPr id="1638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5257800"/>
          </a:xfrm>
        </p:spPr>
        <p:txBody>
          <a:bodyPr/>
          <a:lstStyle/>
          <a:p>
            <a:pPr marL="358775" indent="-358775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 smtClean="0">
                <a:latin typeface="Calibri" panose="020F0502020204030204" pitchFamily="34" charset="0"/>
              </a:rPr>
              <a:t> Tubarão-duende</a:t>
            </a:r>
          </a:p>
          <a:p>
            <a:pPr marL="358775" indent="-358775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>
                <a:latin typeface="Calibri" panose="020F0502020204030204" pitchFamily="34" charset="0"/>
              </a:rPr>
              <a:t> </a:t>
            </a:r>
            <a:r>
              <a:rPr lang="pt-BR" altLang="pt-BR" sz="6000" b="1" dirty="0" smtClean="0">
                <a:latin typeface="Calibri" panose="020F0502020204030204" pitchFamily="34" charset="0"/>
              </a:rPr>
              <a:t>Tubarão-limão</a:t>
            </a:r>
          </a:p>
          <a:p>
            <a:pPr marL="358775" indent="-358775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>
                <a:latin typeface="Calibri" panose="020F0502020204030204" pitchFamily="34" charset="0"/>
              </a:rPr>
              <a:t> </a:t>
            </a:r>
            <a:r>
              <a:rPr lang="pt-BR" altLang="pt-BR" sz="6000" b="1" dirty="0" smtClean="0">
                <a:latin typeface="Calibri" panose="020F0502020204030204" pitchFamily="34" charset="0"/>
              </a:rPr>
              <a:t>Tubarão-martelo</a:t>
            </a:r>
          </a:p>
          <a:p>
            <a:pPr marL="358775" indent="-358775" eaLnBrk="1" hangingPunct="1">
              <a:spcBef>
                <a:spcPts val="600"/>
              </a:spcBef>
              <a:buFont typeface="Times New Roman" panose="02020603050405020304" pitchFamily="18" charset="0"/>
              <a:buAutoNum type="alphaUcPeriod"/>
              <a:defRPr/>
            </a:pPr>
            <a:r>
              <a:rPr lang="pt-BR" altLang="pt-BR" sz="6000" b="1" dirty="0">
                <a:latin typeface="Calibri" panose="020F0502020204030204" pitchFamily="34" charset="0"/>
              </a:rPr>
              <a:t> </a:t>
            </a:r>
            <a:r>
              <a:rPr lang="pt-BR" altLang="pt-BR" sz="6000" b="1" dirty="0">
                <a:solidFill>
                  <a:srgbClr val="FFFF00"/>
                </a:solidFill>
                <a:latin typeface="Calibri" panose="020F0502020204030204" pitchFamily="34" charset="0"/>
              </a:rPr>
              <a:t>T</a:t>
            </a:r>
            <a:r>
              <a:rPr lang="pt-BR" altLang="pt-BR" sz="6000" b="1" dirty="0" smtClean="0">
                <a:solidFill>
                  <a:srgbClr val="FFFF00"/>
                </a:solidFill>
                <a:latin typeface="Calibri" panose="020F0502020204030204" pitchFamily="34" charset="0"/>
              </a:rPr>
              <a:t>ubarão-soldado</a:t>
            </a:r>
          </a:p>
          <a:p>
            <a:pPr marL="0" indent="0" eaLnBrk="1" hangingPunct="1">
              <a:spcBef>
                <a:spcPts val="600"/>
              </a:spcBef>
              <a:buFont typeface="Wingdings" panose="05000000000000000000" pitchFamily="2" charset="2"/>
              <a:buNone/>
              <a:defRPr/>
            </a:pPr>
            <a:endParaRPr lang="pt-BR" altLang="pt-BR" sz="6000" b="1" dirty="0" smtClean="0">
              <a:latin typeface="Calibri" panose="020F0502020204030204" pitchFamily="34" charset="0"/>
            </a:endParaRPr>
          </a:p>
        </p:txBody>
      </p:sp>
      <p:pic>
        <p:nvPicPr>
          <p:cNvPr id="1741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3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Estudo do conjunto de regras que organizam a construção das frases?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Sintaxe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Semântica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Morfologia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Etimologia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pic>
        <p:nvPicPr>
          <p:cNvPr id="1946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Sintaxe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Semântica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Morfologia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Etimologia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pic>
        <p:nvPicPr>
          <p:cNvPr id="2048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4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229600" cy="2692400"/>
          </a:xfrm>
        </p:spPr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Qual é o tempo de gestação do rato?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87 dias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54 dias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21 dias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23 dias</a:t>
            </a:r>
          </a:p>
        </p:txBody>
      </p:sp>
      <p:pic>
        <p:nvPicPr>
          <p:cNvPr id="2253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997450"/>
          </a:xfrm>
        </p:spPr>
        <p:txBody>
          <a:bodyPr/>
          <a:lstStyle/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87 dias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54 dias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21 dias</a:t>
            </a:r>
          </a:p>
          <a:p>
            <a:pPr marL="742950" indent="-7429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23 dias</a:t>
            </a:r>
          </a:p>
        </p:txBody>
      </p:sp>
      <p:pic>
        <p:nvPicPr>
          <p:cNvPr id="2355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5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484313"/>
            <a:ext cx="8021637" cy="5257800"/>
          </a:xfrm>
        </p:spPr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Qual o animal terrestre é mais barulhento?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Hiena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Porco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Bugio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Gorila</a:t>
            </a:r>
          </a:p>
        </p:txBody>
      </p:sp>
      <p:pic>
        <p:nvPicPr>
          <p:cNvPr id="2560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 eaLnBrk="1" hangingPunct="1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Regras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Hiena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Porco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Bugio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Gorila</a:t>
            </a:r>
          </a:p>
        </p:txBody>
      </p:sp>
      <p:pic>
        <p:nvPicPr>
          <p:cNvPr id="2662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6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Ano da queda do império romano do ocidente?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300 dc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354 dc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444 dc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476 dc</a:t>
            </a:r>
          </a:p>
        </p:txBody>
      </p:sp>
      <p:pic>
        <p:nvPicPr>
          <p:cNvPr id="2867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300 dc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354 dc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444 dc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476 dc</a:t>
            </a:r>
          </a:p>
        </p:txBody>
      </p:sp>
      <p:pic>
        <p:nvPicPr>
          <p:cNvPr id="2969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7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002587" cy="4530725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A Idade Antiga (Antiguidade) começa com a invenção da escrita, no ano de...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2500 a. C.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3500 a. C.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1000 a. 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586 a. C</a:t>
            </a:r>
          </a:p>
        </p:txBody>
      </p:sp>
      <p:pic>
        <p:nvPicPr>
          <p:cNvPr id="31747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2500 a. C.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3500 a. C.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1000 a. C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586 a. C</a:t>
            </a:r>
          </a:p>
        </p:txBody>
      </p:sp>
      <p:pic>
        <p:nvPicPr>
          <p:cNvPr id="32771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8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600" b="1" smtClean="0">
                <a:latin typeface="Georgia" panose="02040502050405020303" pitchFamily="18" charset="0"/>
              </a:rPr>
              <a:t> Para obter a cor LILÁS, que cores devemos misturar?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Calibri" panose="020F0502020204030204" pitchFamily="34" charset="0"/>
              </a:rPr>
              <a:t>Azul + Amarelo + Rosa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Calibri" panose="020F0502020204030204" pitchFamily="34" charset="0"/>
              </a:rPr>
              <a:t>Rosa + Azul + Vermelho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Calibri" panose="020F0502020204030204" pitchFamily="34" charset="0"/>
              </a:rPr>
              <a:t>Vermelho + Branco + Pink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Calibri" panose="020F0502020204030204" pitchFamily="34" charset="0"/>
              </a:rPr>
              <a:t>Azul + Vermelho + Branco </a:t>
            </a:r>
          </a:p>
        </p:txBody>
      </p:sp>
      <p:pic>
        <p:nvPicPr>
          <p:cNvPr id="3482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Calibri" panose="020F0502020204030204" pitchFamily="34" charset="0"/>
              </a:rPr>
              <a:t>Azul + Amarelo + Rosa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Calibri" panose="020F0502020204030204" pitchFamily="34" charset="0"/>
              </a:rPr>
              <a:t>Rosa + Azul + Vermelho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latin typeface="Calibri" panose="020F0502020204030204" pitchFamily="34" charset="0"/>
              </a:rPr>
              <a:t>Vermelho + Branco + Pink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4800" b="1" smtClean="0">
                <a:solidFill>
                  <a:srgbClr val="FFFF00"/>
                </a:solidFill>
                <a:latin typeface="Calibri" panose="020F0502020204030204" pitchFamily="34" charset="0"/>
              </a:rPr>
              <a:t>Azul + Vermelho + Branco </a:t>
            </a:r>
          </a:p>
        </p:txBody>
      </p:sp>
      <p:pic>
        <p:nvPicPr>
          <p:cNvPr id="3584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Regras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557338"/>
            <a:ext cx="8459787" cy="5257800"/>
          </a:xfrm>
        </p:spPr>
        <p:txBody>
          <a:bodyPr/>
          <a:lstStyle/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Ler as perguntas em silêncio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Pensar e responder em conjunto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Levantar as placas todas as turmas no mesmo momento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da semana, brinde!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Quem somar mais pontos no semestre...</a:t>
            </a:r>
          </a:p>
          <a:p>
            <a:pPr eaLnBrk="1" hangingPunct="1"/>
            <a:r>
              <a:rPr lang="pt-BR" altLang="pt-BR" sz="3400" b="1" smtClean="0">
                <a:latin typeface="Georgia" panose="02040502050405020303" pitchFamily="18" charset="0"/>
              </a:rPr>
              <a:t> Barulho demais = -1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9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5141913"/>
          </a:xfrm>
        </p:spPr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Palavras que possuem mais de um significado: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Polissemia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Parônimos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Homônimos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Denotação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pic>
        <p:nvPicPr>
          <p:cNvPr id="3789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Polissemia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Parônimos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Homônimos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Denotação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endParaRPr lang="pt-BR" altLang="pt-BR" sz="6600" b="1" smtClean="0">
              <a:latin typeface="Calibri" panose="020F0502020204030204" pitchFamily="34" charset="0"/>
            </a:endParaRPr>
          </a:p>
        </p:txBody>
      </p:sp>
      <p:pic>
        <p:nvPicPr>
          <p:cNvPr id="3891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10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Quais dessas cidades está dentro do continente europeu?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Astana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Baku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Beirute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TelAviv</a:t>
            </a:r>
          </a:p>
        </p:txBody>
      </p:sp>
      <p:pic>
        <p:nvPicPr>
          <p:cNvPr id="4096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19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Astana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Baku (Azerbaijão)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Beirute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TelAviv</a:t>
            </a:r>
          </a:p>
        </p:txBody>
      </p:sp>
      <p:pic>
        <p:nvPicPr>
          <p:cNvPr id="4198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11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Em qual oceano estão as famosas ilhas de Galápagos?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403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Pacífico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Atlântico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Índico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Glacial Ártico</a:t>
            </a:r>
          </a:p>
        </p:txBody>
      </p:sp>
      <p:pic>
        <p:nvPicPr>
          <p:cNvPr id="4403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505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Pacífico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Atlântico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Índico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Glacial Ártico</a:t>
            </a:r>
          </a:p>
        </p:txBody>
      </p:sp>
      <p:pic>
        <p:nvPicPr>
          <p:cNvPr id="4506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12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Quando é o outono do hemisfério norte?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 descr="D:\My eBooks\ID07-06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71663" y="0"/>
            <a:ext cx="11052176" cy="6907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38" y="1522413"/>
            <a:ext cx="1836737" cy="133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ângulo 3"/>
          <p:cNvSpPr/>
          <p:nvPr/>
        </p:nvSpPr>
        <p:spPr>
          <a:xfrm>
            <a:off x="2574694" y="1268760"/>
            <a:ext cx="6085384" cy="2492990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r" eaLnBrk="1" hangingPunct="1">
              <a:defRPr/>
            </a:pP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Quem Sabe </a:t>
            </a:r>
            <a:r>
              <a:rPr lang="pt-BR" sz="6000" dirty="0" err="1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Sabe</a:t>
            </a:r>
            <a:r>
              <a:rPr lang="pt-BR" sz="60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!</a:t>
            </a: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Pastoral Estudantil APV</a:t>
            </a:r>
          </a:p>
          <a:p>
            <a:pPr algn="r" eaLnBrk="1" hangingPunct="1">
              <a:defRPr/>
            </a:pPr>
            <a:endParaRPr lang="pt-BR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glow rad="228600">
                  <a:schemeClr val="accent6">
                    <a:satMod val="175000"/>
                    <a:alpha val="40000"/>
                  </a:schemeClr>
                </a:glow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Berlin Sans FB Demi" pitchFamily="34" charset="0"/>
            </a:endParaRPr>
          </a:p>
          <a:p>
            <a:pPr algn="r" eaLnBrk="1" hangingPunct="1">
              <a:defRPr/>
            </a:pPr>
            <a:r>
              <a:rPr lang="pt-BR" sz="3200" dirty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glow rad="228600">
                    <a:schemeClr val="accent6">
                      <a:satMod val="175000"/>
                      <a:alpha val="40000"/>
                    </a:schemeClr>
                  </a:glow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Berlin Sans FB Demi" pitchFamily="34" charset="0"/>
              </a:rPr>
              <a:t>Placar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71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Julho a Outubro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Setembro a Dezembro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Outubro a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Agosto a Novembro</a:t>
            </a:r>
          </a:p>
        </p:txBody>
      </p:sp>
      <p:pic>
        <p:nvPicPr>
          <p:cNvPr id="4710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Julho a Outubro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solidFill>
                  <a:srgbClr val="FFFF00"/>
                </a:solidFill>
                <a:latin typeface="Calibri" panose="020F0502020204030204" pitchFamily="34" charset="0"/>
              </a:rPr>
              <a:t>Setembro a Dezembro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Outubro a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5400" b="1" smtClean="0">
                <a:latin typeface="Calibri" panose="020F0502020204030204" pitchFamily="34" charset="0"/>
              </a:rPr>
              <a:t>Agosto a Novembro</a:t>
            </a:r>
          </a:p>
        </p:txBody>
      </p:sp>
      <p:pic>
        <p:nvPicPr>
          <p:cNvPr id="4813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13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Qual é o meio de transporte mais utilizado pelos habitantes da Holanda?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01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Carro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Trêm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Barco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Bicicleta</a:t>
            </a:r>
          </a:p>
        </p:txBody>
      </p:sp>
      <p:pic>
        <p:nvPicPr>
          <p:cNvPr id="5018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Carro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Trêm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Barco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Bicicleta</a:t>
            </a:r>
          </a:p>
        </p:txBody>
      </p:sp>
      <p:pic>
        <p:nvPicPr>
          <p:cNvPr id="5120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14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Qual o maior bloco econômico do mundo? (Mais países)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53251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51025"/>
            <a:ext cx="8280400" cy="4530725"/>
          </a:xfrm>
        </p:spPr>
        <p:txBody>
          <a:bodyPr/>
          <a:lstStyle/>
          <a:p>
            <a:pPr marL="358775" indent="-5397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ALCA</a:t>
            </a:r>
          </a:p>
          <a:p>
            <a:pPr marL="358775" indent="-5397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MCCA</a:t>
            </a:r>
          </a:p>
          <a:p>
            <a:pPr marL="358775" indent="-5397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NAFTA</a:t>
            </a:r>
          </a:p>
          <a:p>
            <a:pPr marL="358775" indent="-5397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APEC</a:t>
            </a:r>
          </a:p>
        </p:txBody>
      </p:sp>
      <p:pic>
        <p:nvPicPr>
          <p:cNvPr id="5325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endParaRPr lang="pt-BR" altLang="pt-BR" smtClean="0"/>
          </a:p>
        </p:txBody>
      </p:sp>
      <p:sp>
        <p:nvSpPr>
          <p:cNvPr id="54275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851025"/>
            <a:ext cx="8280400" cy="4530725"/>
          </a:xfrm>
        </p:spPr>
        <p:txBody>
          <a:bodyPr/>
          <a:lstStyle/>
          <a:p>
            <a:pPr marL="358775" indent="-5397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ALCA</a:t>
            </a:r>
          </a:p>
          <a:p>
            <a:pPr marL="358775" indent="-5397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MCCA</a:t>
            </a:r>
          </a:p>
          <a:p>
            <a:pPr marL="358775" indent="-5397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NAFTA</a:t>
            </a:r>
          </a:p>
          <a:p>
            <a:pPr marL="358775" indent="-53975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APEC (Ásia)</a:t>
            </a:r>
          </a:p>
        </p:txBody>
      </p:sp>
      <p:pic>
        <p:nvPicPr>
          <p:cNvPr id="5427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15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Qual das empresas abaixo é autenticamente brasileira?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63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Nestlé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Fiat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Positivo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Nike</a:t>
            </a:r>
          </a:p>
        </p:txBody>
      </p:sp>
      <p:pic>
        <p:nvPicPr>
          <p:cNvPr id="5632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Placar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744663"/>
            <a:ext cx="3873500" cy="4997450"/>
          </a:xfrm>
        </p:spPr>
        <p:txBody>
          <a:bodyPr/>
          <a:lstStyle/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6B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7B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8A</a:t>
            </a:r>
          </a:p>
          <a:p>
            <a:pPr eaLnBrk="1" hangingPunct="1"/>
            <a:r>
              <a:rPr lang="pt-BR" altLang="pt-BR" sz="4400" b="1" smtClean="0">
                <a:latin typeface="Georgia" panose="02040502050405020303" pitchFamily="18" charset="0"/>
              </a:rPr>
              <a:t> 8B</a:t>
            </a: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875213" y="1744663"/>
            <a:ext cx="38735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n"/>
              <a:defRPr sz="26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55000"/>
              <a:buFont typeface="Wingdings" pitchFamily="2" charset="2"/>
              <a:buChar char="n"/>
              <a:defRPr sz="23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9B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1B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2A</a:t>
            </a:r>
          </a:p>
          <a:p>
            <a:pPr eaLnBrk="1" hangingPunct="1">
              <a:defRPr/>
            </a:pPr>
            <a:r>
              <a:rPr lang="pt-BR" sz="4400" b="1" kern="0" dirty="0" smtClean="0">
                <a:latin typeface="Georgia" pitchFamily="18" charset="0"/>
              </a:rPr>
              <a:t> 3A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Nestlé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Fiat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Positivo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Nike</a:t>
            </a:r>
          </a:p>
        </p:txBody>
      </p:sp>
      <p:pic>
        <p:nvPicPr>
          <p:cNvPr id="5734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16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No dia 31 de outubro de 2011 o planeta terra atingiu a marcar de quantos habitantes?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59395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484313"/>
            <a:ext cx="77724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6 bilhões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7 bilhões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8 bilhões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6 bilhões e meio</a:t>
            </a:r>
          </a:p>
        </p:txBody>
      </p:sp>
      <p:pic>
        <p:nvPicPr>
          <p:cNvPr id="5939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0419" name="Rectangle 3"/>
          <p:cNvSpPr>
            <a:spLocks noGrp="1" noChangeArrowheads="1"/>
          </p:cNvSpPr>
          <p:nvPr>
            <p:ph idx="1"/>
          </p:nvPr>
        </p:nvSpPr>
        <p:spPr>
          <a:xfrm>
            <a:off x="900113" y="1484313"/>
            <a:ext cx="77724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6 bilhões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7 bilhões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8 bilhões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6 bilhões e meio</a:t>
            </a:r>
          </a:p>
        </p:txBody>
      </p:sp>
      <p:pic>
        <p:nvPicPr>
          <p:cNvPr id="6042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17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817563" y="1600200"/>
            <a:ext cx="8002587" cy="45307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5400" b="1" smtClean="0">
                <a:latin typeface="Georgia" panose="02040502050405020303" pitchFamily="18" charset="0"/>
              </a:rPr>
              <a:t> Qual é o país mais "apertado" do mundo, com o maior número de pessoas por quilômetro quadrado?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24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Índia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Mônaco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China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Taiwan</a:t>
            </a:r>
          </a:p>
        </p:txBody>
      </p:sp>
      <p:pic>
        <p:nvPicPr>
          <p:cNvPr id="6246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349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Índia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Mônaco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China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Taiwan</a:t>
            </a:r>
          </a:p>
        </p:txBody>
      </p:sp>
      <p:pic>
        <p:nvPicPr>
          <p:cNvPr id="6349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18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Cerca de quantas pessoas nascem por minuto em todo o mundo atualmente?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5539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49974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90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180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329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230</a:t>
            </a:r>
          </a:p>
        </p:txBody>
      </p:sp>
      <p:pic>
        <p:nvPicPr>
          <p:cNvPr id="6554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656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4997450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90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180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329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230</a:t>
            </a:r>
          </a:p>
        </p:txBody>
      </p:sp>
      <p:pic>
        <p:nvPicPr>
          <p:cNvPr id="6656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459787" cy="1900238"/>
          </a:xfrm>
        </p:spPr>
        <p:txBody>
          <a:bodyPr/>
          <a:lstStyle/>
          <a:p>
            <a:pPr eaLnBrk="1" hangingPunct="1"/>
            <a:r>
              <a:rPr lang="pt-BR" altLang="pt-BR" sz="4800" b="1" smtClean="0">
                <a:latin typeface="Georgia" panose="02040502050405020303" pitchFamily="18" charset="0"/>
              </a:rPr>
              <a:t> 450067012100 é o mesmo que: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19</a:t>
            </a:r>
          </a:p>
        </p:txBody>
      </p:sp>
      <p:sp>
        <p:nvSpPr>
          <p:cNvPr id="6758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altLang="pt-BR" sz="6000" b="1" smtClean="0">
                <a:latin typeface="Georgia" panose="02040502050405020303" pitchFamily="18" charset="0"/>
              </a:rPr>
              <a:t> Qual desses monumentos fica 15 cm mais alto durante o verão?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861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Cristo Redentor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Estátua da Liberdade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Coliseu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Torre Eiffel</a:t>
            </a:r>
          </a:p>
        </p:txBody>
      </p:sp>
      <p:pic>
        <p:nvPicPr>
          <p:cNvPr id="6861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Cristo Redentor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Estátua da Liberdade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Coliseu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Torre Eiffel</a:t>
            </a:r>
          </a:p>
        </p:txBody>
      </p:sp>
      <p:pic>
        <p:nvPicPr>
          <p:cNvPr id="6963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20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978775" cy="4781550"/>
          </a:xfrm>
        </p:spPr>
        <p:txBody>
          <a:bodyPr/>
          <a:lstStyle/>
          <a:p>
            <a:pPr eaLnBrk="1" hangingPunct="1"/>
            <a:r>
              <a:rPr lang="pt-BR" altLang="pt-BR" sz="5400" b="1" smtClean="0">
                <a:latin typeface="Georgia" panose="02040502050405020303" pitchFamily="18" charset="0"/>
              </a:rPr>
              <a:t> Qual foi a capital do Brasil por apenas três dias entre 24 de março de 1969 e 27 de março de 1969?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168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São Paulo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Fortaleza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Curitiba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Porto Alegre</a:t>
            </a:r>
          </a:p>
        </p:txBody>
      </p:sp>
      <p:pic>
        <p:nvPicPr>
          <p:cNvPr id="7168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27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São Paulo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Fortaleza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Curitiba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Porto Alegre</a:t>
            </a:r>
          </a:p>
        </p:txBody>
      </p:sp>
      <p:pic>
        <p:nvPicPr>
          <p:cNvPr id="7270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21</a:t>
            </a:r>
          </a:p>
        </p:txBody>
      </p:sp>
      <p:sp>
        <p:nvSpPr>
          <p:cNvPr id="7373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8229600" cy="4530725"/>
          </a:xfrm>
        </p:spPr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Quem foi a primeira mulher presidente da Argentina?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475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Evita Perón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Isabelita Perón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Rosalía Arteaga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Laura Chinchilla</a:t>
            </a:r>
          </a:p>
        </p:txBody>
      </p:sp>
      <p:pic>
        <p:nvPicPr>
          <p:cNvPr id="7475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577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Evita Perón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Isabelita Perón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Rosalía Arteaga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Laura Chinchilla</a:t>
            </a:r>
          </a:p>
        </p:txBody>
      </p:sp>
      <p:pic>
        <p:nvPicPr>
          <p:cNvPr id="7578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22</a:t>
            </a:r>
          </a:p>
        </p:txBody>
      </p:sp>
      <p:sp>
        <p:nvSpPr>
          <p:cNvPr id="76803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eaLnBrk="1" hangingPunct="1"/>
            <a:r>
              <a:rPr lang="pt-BR" altLang="pt-BR" sz="8000" b="1" smtClean="0">
                <a:latin typeface="Georgia" panose="02040502050405020303" pitchFamily="18" charset="0"/>
              </a:rPr>
              <a:t> Em que data se comemora o Natal na Rússia?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358775" indent="-358775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200" b="1" smtClean="0">
                <a:latin typeface="Calibri" panose="020F0502020204030204" pitchFamily="34" charset="0"/>
              </a:rPr>
              <a:t>Quatrocentos e cinquenta bilhões, sessenta e sete milhões, doze mil e cem</a:t>
            </a:r>
          </a:p>
          <a:p>
            <a:pPr marL="358775" indent="-358775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200" b="1" smtClean="0">
                <a:latin typeface="Calibri" panose="020F0502020204030204" pitchFamily="34" charset="0"/>
              </a:rPr>
              <a:t>Quatrocentos e cinquenta bilhões, seiscentos e sete milhões cento e vinte e um mil.</a:t>
            </a:r>
          </a:p>
          <a:p>
            <a:pPr marL="358775" indent="-358775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200" b="1" smtClean="0">
                <a:latin typeface="Calibri" panose="020F0502020204030204" pitchFamily="34" charset="0"/>
              </a:rPr>
              <a:t>Quatrocentos e cinquenta bilhões, sessenta e sete milhões, cento e vinte e um mil.</a:t>
            </a:r>
          </a:p>
          <a:p>
            <a:pPr marL="358775" indent="-358775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200" b="1" smtClean="0">
                <a:latin typeface="Calibri" panose="020F0502020204030204" pitchFamily="34" charset="0"/>
              </a:rPr>
              <a:t>Quarenta e cinco bilhões, sessenta e sete milhões, doze mil e cem.</a:t>
            </a:r>
          </a:p>
        </p:txBody>
      </p:sp>
      <p:pic>
        <p:nvPicPr>
          <p:cNvPr id="13315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78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28 dezembro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7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23 fevereiro</a:t>
            </a:r>
          </a:p>
        </p:txBody>
      </p:sp>
      <p:pic>
        <p:nvPicPr>
          <p:cNvPr id="7782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788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28 dezembro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1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7 janeiro</a:t>
            </a:r>
          </a:p>
          <a:p>
            <a:pPr marL="1143000" indent="-11430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23 fevereiro</a:t>
            </a:r>
          </a:p>
        </p:txBody>
      </p:sp>
      <p:pic>
        <p:nvPicPr>
          <p:cNvPr id="7885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23</a:t>
            </a:r>
          </a:p>
        </p:txBody>
      </p:sp>
      <p:sp>
        <p:nvSpPr>
          <p:cNvPr id="7987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257800"/>
          </a:xfrm>
        </p:spPr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Qual dessas cidades está localizada em 2 continentes?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0899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Funchal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Gibraltar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Istambul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Singapura</a:t>
            </a:r>
          </a:p>
        </p:txBody>
      </p:sp>
      <p:pic>
        <p:nvPicPr>
          <p:cNvPr id="80900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19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Funchal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Gibraltar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Istambul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Singapura</a:t>
            </a:r>
          </a:p>
        </p:txBody>
      </p:sp>
      <p:pic>
        <p:nvPicPr>
          <p:cNvPr id="8192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24</a:t>
            </a:r>
          </a:p>
        </p:txBody>
      </p:sp>
      <p:sp>
        <p:nvSpPr>
          <p:cNvPr id="82947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5068888"/>
          </a:xfrm>
        </p:spPr>
        <p:txBody>
          <a:bodyPr/>
          <a:lstStyle/>
          <a:p>
            <a:pPr eaLnBrk="1" hangingPunct="1"/>
            <a:r>
              <a:rPr lang="pt-BR" altLang="pt-BR" sz="6600" b="1" smtClean="0">
                <a:latin typeface="Georgia" panose="02040502050405020303" pitchFamily="18" charset="0"/>
              </a:rPr>
              <a:t> Qual é o tempo de gestação do rinoceronte?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3971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560 dias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450 dias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320 dias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780 dias</a:t>
            </a:r>
          </a:p>
        </p:txBody>
      </p:sp>
      <p:pic>
        <p:nvPicPr>
          <p:cNvPr id="83972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4995" name="Rectangle 3"/>
          <p:cNvSpPr>
            <a:spLocks noGrp="1" noChangeArrowheads="1"/>
          </p:cNvSpPr>
          <p:nvPr>
            <p:ph idx="1"/>
          </p:nvPr>
        </p:nvSpPr>
        <p:spPr>
          <a:xfrm>
            <a:off x="914400" y="1600200"/>
            <a:ext cx="77724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solidFill>
                  <a:srgbClr val="FFFF00"/>
                </a:solidFill>
                <a:latin typeface="Calibri" panose="020F0502020204030204" pitchFamily="34" charset="0"/>
              </a:rPr>
              <a:t>560 dias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450 dias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320 dias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600" b="1" smtClean="0">
                <a:latin typeface="Calibri" panose="020F0502020204030204" pitchFamily="34" charset="0"/>
              </a:rPr>
              <a:t>780 dias</a:t>
            </a:r>
          </a:p>
        </p:txBody>
      </p:sp>
      <p:pic>
        <p:nvPicPr>
          <p:cNvPr id="84996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b="1" smtClean="0">
                <a:latin typeface="Forte" panose="03060902040502070203" pitchFamily="66" charset="0"/>
              </a:rPr>
              <a:t>25</a:t>
            </a:r>
          </a:p>
        </p:txBody>
      </p:sp>
      <p:sp>
        <p:nvSpPr>
          <p:cNvPr id="86019" name="Rectangle 3"/>
          <p:cNvSpPr>
            <a:spLocks noGrp="1" noChangeArrowheads="1"/>
          </p:cNvSpPr>
          <p:nvPr>
            <p:ph idx="1"/>
          </p:nvPr>
        </p:nvSpPr>
        <p:spPr>
          <a:xfrm>
            <a:off x="698500" y="1600200"/>
            <a:ext cx="8050213" cy="5046663"/>
          </a:xfrm>
        </p:spPr>
        <p:txBody>
          <a:bodyPr/>
          <a:lstStyle/>
          <a:p>
            <a:pPr eaLnBrk="1" hangingPunct="1"/>
            <a:r>
              <a:rPr lang="pt-BR" altLang="pt-BR" sz="6000" b="1" smtClean="0">
                <a:latin typeface="Georgia" panose="02040502050405020303" pitchFamily="18" charset="0"/>
              </a:rPr>
              <a:t> Cerca de quantas vezes um beija-flor bate as suas asas por segundo?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2296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20/segundo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80/segundo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120/segundo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160/segundo</a:t>
            </a:r>
          </a:p>
        </p:txBody>
      </p:sp>
      <p:pic>
        <p:nvPicPr>
          <p:cNvPr id="87044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>
          <a:xfrm>
            <a:off x="755650" y="1600200"/>
            <a:ext cx="8229600" cy="4530725"/>
          </a:xfrm>
        </p:spPr>
        <p:txBody>
          <a:bodyPr/>
          <a:lstStyle/>
          <a:p>
            <a:pPr marL="358775" indent="-358775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200" b="1" smtClean="0">
                <a:solidFill>
                  <a:srgbClr val="FFFF00"/>
                </a:solidFill>
                <a:latin typeface="Calibri" panose="020F0502020204030204" pitchFamily="34" charset="0"/>
              </a:rPr>
              <a:t>Quatrocentos e cinquenta bilhões, sessenta e sete milhões, doze mil e cem</a:t>
            </a:r>
          </a:p>
          <a:p>
            <a:pPr marL="358775" indent="-358775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200" b="1" smtClean="0">
                <a:latin typeface="Calibri" panose="020F0502020204030204" pitchFamily="34" charset="0"/>
              </a:rPr>
              <a:t>Quatrocentos e cinquenta bilhões, seiscentos e sete milhões cento e vinte e um mil.</a:t>
            </a:r>
          </a:p>
          <a:p>
            <a:pPr marL="358775" indent="-358775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200" b="1" smtClean="0">
                <a:latin typeface="Calibri" panose="020F0502020204030204" pitchFamily="34" charset="0"/>
              </a:rPr>
              <a:t>Quatrocentos e cinquenta bilhões, sessenta e sete milhões, cento e vinte e um mil.</a:t>
            </a:r>
          </a:p>
          <a:p>
            <a:pPr marL="358775" indent="-358775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3200" b="1" smtClean="0">
                <a:latin typeface="Calibri" panose="020F0502020204030204" pitchFamily="34" charset="0"/>
              </a:rPr>
              <a:t>Quarenta e cinco bilhões, sessenta e sete milhões, doze mil e cem.</a:t>
            </a:r>
          </a:p>
        </p:txBody>
      </p:sp>
      <p:pic>
        <p:nvPicPr>
          <p:cNvPr id="14339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pt-BR" altLang="pt-BR" smtClean="0"/>
          </a:p>
        </p:txBody>
      </p:sp>
      <p:sp>
        <p:nvSpPr>
          <p:cNvPr id="88067" name="Rectangle 3"/>
          <p:cNvSpPr>
            <a:spLocks noGrp="1" noChangeArrowheads="1"/>
          </p:cNvSpPr>
          <p:nvPr>
            <p:ph idx="1"/>
          </p:nvPr>
        </p:nvSpPr>
        <p:spPr>
          <a:xfrm>
            <a:off x="684213" y="1600200"/>
            <a:ext cx="8229600" cy="4781550"/>
          </a:xfrm>
        </p:spPr>
        <p:txBody>
          <a:bodyPr/>
          <a:lstStyle/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20/segundo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solidFill>
                  <a:srgbClr val="FFFF00"/>
                </a:solidFill>
                <a:latin typeface="Calibri" panose="020F0502020204030204" pitchFamily="34" charset="0"/>
              </a:rPr>
              <a:t>80/segundo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120/segundo</a:t>
            </a:r>
          </a:p>
          <a:p>
            <a:pPr marL="1371600" indent="-1371600" eaLnBrk="1" hangingPunct="1">
              <a:buFont typeface="Times New Roman" panose="02020603050405020304" pitchFamily="18" charset="0"/>
              <a:buAutoNum type="alphaUcPeriod"/>
            </a:pPr>
            <a:r>
              <a:rPr lang="pt-BR" altLang="pt-BR" sz="6000" b="1" smtClean="0">
                <a:latin typeface="Calibri" panose="020F0502020204030204" pitchFamily="34" charset="0"/>
              </a:rPr>
              <a:t>160/segundo</a:t>
            </a:r>
          </a:p>
        </p:txBody>
      </p:sp>
      <p:pic>
        <p:nvPicPr>
          <p:cNvPr id="88068" name="Picture 5" descr="http://www.metodosupera.com.br/wp-content/themes/supera_supera1.4/img/superinha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9925" y="188913"/>
            <a:ext cx="1512888" cy="1095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r" eaLnBrk="1" hangingPunct="1"/>
            <a:r>
              <a:rPr lang="pt-BR" altLang="pt-BR" smtClean="0">
                <a:latin typeface="Forte" panose="03060902040502070203" pitchFamily="66" charset="0"/>
              </a:rPr>
              <a:t>2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pt-BR" altLang="pt-BR" sz="4800" b="1" smtClean="0">
                <a:latin typeface="Georgia" panose="02040502050405020303" pitchFamily="18" charset="0"/>
              </a:rPr>
              <a:t> Existem mais de 480 espécies de tubarões. Qual desses NÃO é uma espécies de tubarão?</a:t>
            </a:r>
          </a:p>
        </p:txBody>
      </p:sp>
    </p:spTree>
  </p:cSld>
  <p:clrMapOvr>
    <a:overrideClrMapping bg1="dk2" tx1="lt1" bg2="dk1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amadas">
  <a:themeElements>
    <a:clrScheme name="Camadas 1">
      <a:dk1>
        <a:srgbClr val="993300"/>
      </a:dk1>
      <a:lt1>
        <a:srgbClr val="CCCCCC"/>
      </a:lt1>
      <a:dk2>
        <a:srgbClr val="000000"/>
      </a:dk2>
      <a:lt2>
        <a:srgbClr val="FFFFFF"/>
      </a:lt2>
      <a:accent1>
        <a:srgbClr val="576F2B"/>
      </a:accent1>
      <a:accent2>
        <a:srgbClr val="666699"/>
      </a:accent2>
      <a:accent3>
        <a:srgbClr val="AAAAAA"/>
      </a:accent3>
      <a:accent4>
        <a:srgbClr val="AEAEAE"/>
      </a:accent4>
      <a:accent5>
        <a:srgbClr val="B4BBAC"/>
      </a:accent5>
      <a:accent6>
        <a:srgbClr val="5C5C8A"/>
      </a:accent6>
      <a:hlink>
        <a:srgbClr val="993300"/>
      </a:hlink>
      <a:folHlink>
        <a:srgbClr val="CC9900"/>
      </a:folHlink>
    </a:clrScheme>
    <a:fontScheme name="Camadas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amadas 1">
        <a:dk1>
          <a:srgbClr val="993300"/>
        </a:dk1>
        <a:lt1>
          <a:srgbClr val="CCCCCC"/>
        </a:lt1>
        <a:dk2>
          <a:srgbClr val="000000"/>
        </a:dk2>
        <a:lt2>
          <a:srgbClr val="FFFFFF"/>
        </a:lt2>
        <a:accent1>
          <a:srgbClr val="576F2B"/>
        </a:accent1>
        <a:accent2>
          <a:srgbClr val="666699"/>
        </a:accent2>
        <a:accent3>
          <a:srgbClr val="AAAAAA"/>
        </a:accent3>
        <a:accent4>
          <a:srgbClr val="AEAEAE"/>
        </a:accent4>
        <a:accent5>
          <a:srgbClr val="B4BBAC"/>
        </a:accent5>
        <a:accent6>
          <a:srgbClr val="5C5C8A"/>
        </a:accent6>
        <a:hlink>
          <a:srgbClr val="99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2">
        <a:dk1>
          <a:srgbClr val="993300"/>
        </a:dk1>
        <a:lt1>
          <a:srgbClr val="CCCCCC"/>
        </a:lt1>
        <a:dk2>
          <a:srgbClr val="330000"/>
        </a:dk2>
        <a:lt2>
          <a:srgbClr val="FFFFFF"/>
        </a:lt2>
        <a:accent1>
          <a:srgbClr val="996633"/>
        </a:accent1>
        <a:accent2>
          <a:srgbClr val="FF0000"/>
        </a:accent2>
        <a:accent3>
          <a:srgbClr val="ADAAAA"/>
        </a:accent3>
        <a:accent4>
          <a:srgbClr val="AEAEAE"/>
        </a:accent4>
        <a:accent5>
          <a:srgbClr val="CAB8AD"/>
        </a:accent5>
        <a:accent6>
          <a:srgbClr val="E70000"/>
        </a:accent6>
        <a:hlink>
          <a:srgbClr val="FF3300"/>
        </a:hlink>
        <a:folHlink>
          <a:srgbClr val="CC99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3">
        <a:dk1>
          <a:srgbClr val="79788A"/>
        </a:dk1>
        <a:lt1>
          <a:srgbClr val="FFFFFF"/>
        </a:lt1>
        <a:dk2>
          <a:srgbClr val="21203C"/>
        </a:dk2>
        <a:lt2>
          <a:srgbClr val="FFFFCC"/>
        </a:lt2>
        <a:accent1>
          <a:srgbClr val="476077"/>
        </a:accent1>
        <a:accent2>
          <a:srgbClr val="676C5A"/>
        </a:accent2>
        <a:accent3>
          <a:srgbClr val="ABABAF"/>
        </a:accent3>
        <a:accent4>
          <a:srgbClr val="DADADA"/>
        </a:accent4>
        <a:accent5>
          <a:srgbClr val="B1B6BD"/>
        </a:accent5>
        <a:accent6>
          <a:srgbClr val="5D6151"/>
        </a:accent6>
        <a:hlink>
          <a:srgbClr val="666699"/>
        </a:hlink>
        <a:folHlink>
          <a:srgbClr val="8CB0A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4">
        <a:dk1>
          <a:srgbClr val="455B41"/>
        </a:dk1>
        <a:lt1>
          <a:srgbClr val="FFFFCC"/>
        </a:lt1>
        <a:dk2>
          <a:srgbClr val="79A994"/>
        </a:dk2>
        <a:lt2>
          <a:srgbClr val="FFFFCC"/>
        </a:lt2>
        <a:accent1>
          <a:srgbClr val="517087"/>
        </a:accent1>
        <a:accent2>
          <a:srgbClr val="666699"/>
        </a:accent2>
        <a:accent3>
          <a:srgbClr val="BED1C8"/>
        </a:accent3>
        <a:accent4>
          <a:srgbClr val="DADAAE"/>
        </a:accent4>
        <a:accent5>
          <a:srgbClr val="B3BBC3"/>
        </a:accent5>
        <a:accent6>
          <a:srgbClr val="5C5C8A"/>
        </a:accent6>
        <a:hlink>
          <a:srgbClr val="993300"/>
        </a:hlink>
        <a:folHlink>
          <a:srgbClr val="A4AF6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Camadas 5">
        <a:dk1>
          <a:srgbClr val="330000"/>
        </a:dk1>
        <a:lt1>
          <a:srgbClr val="FF9900"/>
        </a:lt1>
        <a:dk2>
          <a:srgbClr val="FFFFFF"/>
        </a:dk2>
        <a:lt2>
          <a:srgbClr val="8B3111"/>
        </a:lt2>
        <a:accent1>
          <a:srgbClr val="DD6D07"/>
        </a:accent1>
        <a:accent2>
          <a:srgbClr val="CC9900"/>
        </a:accent2>
        <a:accent3>
          <a:srgbClr val="FFCAAA"/>
        </a:accent3>
        <a:accent4>
          <a:srgbClr val="2A0000"/>
        </a:accent4>
        <a:accent5>
          <a:srgbClr val="EBBAAA"/>
        </a:accent5>
        <a:accent6>
          <a:srgbClr val="B98A00"/>
        </a:accent6>
        <a:hlink>
          <a:srgbClr val="CC3300"/>
        </a:hlink>
        <a:folHlink>
          <a:srgbClr val="CC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6">
        <a:dk1>
          <a:srgbClr val="000000"/>
        </a:dk1>
        <a:lt1>
          <a:srgbClr val="FFFFE1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FFFE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7">
        <a:dk1>
          <a:srgbClr val="000000"/>
        </a:dk1>
        <a:lt1>
          <a:srgbClr val="FFFFFF"/>
        </a:lt1>
        <a:dk2>
          <a:srgbClr val="000000"/>
        </a:dk2>
        <a:lt2>
          <a:srgbClr val="891411"/>
        </a:lt2>
        <a:accent1>
          <a:srgbClr val="4F917E"/>
        </a:accent1>
        <a:accent2>
          <a:srgbClr val="CC9900"/>
        </a:accent2>
        <a:accent3>
          <a:srgbClr val="FFFFFF"/>
        </a:accent3>
        <a:accent4>
          <a:srgbClr val="000000"/>
        </a:accent4>
        <a:accent5>
          <a:srgbClr val="B2C7C0"/>
        </a:accent5>
        <a:accent6>
          <a:srgbClr val="B98A00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8">
        <a:dk1>
          <a:srgbClr val="000000"/>
        </a:dk1>
        <a:lt1>
          <a:srgbClr val="FFFFFF"/>
        </a:lt1>
        <a:dk2>
          <a:srgbClr val="CC0000"/>
        </a:dk2>
        <a:lt2>
          <a:srgbClr val="999966"/>
        </a:lt2>
        <a:accent1>
          <a:srgbClr val="CCCCCC"/>
        </a:accent1>
        <a:accent2>
          <a:srgbClr val="CCCC6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B9B95C"/>
        </a:accent6>
        <a:hlink>
          <a:srgbClr val="666699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9">
        <a:dk1>
          <a:srgbClr val="000000"/>
        </a:dk1>
        <a:lt1>
          <a:srgbClr val="FFFFFF"/>
        </a:lt1>
        <a:dk2>
          <a:srgbClr val="FF0000"/>
        </a:dk2>
        <a:lt2>
          <a:srgbClr val="009999"/>
        </a:lt2>
        <a:accent1>
          <a:srgbClr val="C7B505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E0D7AA"/>
        </a:accent5>
        <a:accent6>
          <a:srgbClr val="E7E75C"/>
        </a:accent6>
        <a:hlink>
          <a:srgbClr val="5A84D8"/>
        </a:hlink>
        <a:folHlink>
          <a:srgbClr val="A0C6B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0">
        <a:dk1>
          <a:srgbClr val="000000"/>
        </a:dk1>
        <a:lt1>
          <a:srgbClr val="FFFFFF"/>
        </a:lt1>
        <a:dk2>
          <a:srgbClr val="660033"/>
        </a:dk2>
        <a:lt2>
          <a:srgbClr val="666699"/>
        </a:lt2>
        <a:accent1>
          <a:srgbClr val="95A3D1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C8CEE5"/>
        </a:accent5>
        <a:accent6>
          <a:srgbClr val="E7E75C"/>
        </a:accent6>
        <a:hlink>
          <a:srgbClr val="5A84D8"/>
        </a:hlink>
        <a:folHlink>
          <a:srgbClr val="CCCC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1">
        <a:dk1>
          <a:srgbClr val="000000"/>
        </a:dk1>
        <a:lt1>
          <a:srgbClr val="DFDA00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ECEAAA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2">
        <a:dk1>
          <a:srgbClr val="000000"/>
        </a:dk1>
        <a:lt1>
          <a:srgbClr val="EE9AC4"/>
        </a:lt1>
        <a:dk2>
          <a:srgbClr val="330033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000000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amadas 13">
        <a:dk1>
          <a:srgbClr val="330033"/>
        </a:dk1>
        <a:lt1>
          <a:srgbClr val="FFFFFF"/>
        </a:lt1>
        <a:dk2>
          <a:srgbClr val="EE9AC4"/>
        </a:dk2>
        <a:lt2>
          <a:srgbClr val="330033"/>
        </a:lt2>
        <a:accent1>
          <a:srgbClr val="CCCC99"/>
        </a:accent1>
        <a:accent2>
          <a:srgbClr val="FF0000"/>
        </a:accent2>
        <a:accent3>
          <a:srgbClr val="F5CADE"/>
        </a:accent3>
        <a:accent4>
          <a:srgbClr val="DADADA"/>
        </a:accent4>
        <a:accent5>
          <a:srgbClr val="E2E2CA"/>
        </a:accent5>
        <a:accent6>
          <a:srgbClr val="E70000"/>
        </a:accent6>
        <a:hlink>
          <a:srgbClr val="990033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736</TotalTime>
  <Words>1050</Words>
  <Application>Microsoft Office PowerPoint</Application>
  <PresentationFormat>Apresentação na tela (4:3)</PresentationFormat>
  <Paragraphs>296</Paragraphs>
  <Slides>80</Slides>
  <Notes>3</Notes>
  <HiddenSlides>0</HiddenSlides>
  <MMClips>0</MMClips>
  <ScaleCrop>false</ScaleCrop>
  <HeadingPairs>
    <vt:vector size="6" baseType="variant">
      <vt:variant>
        <vt:lpstr>Fontes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80</vt:i4>
      </vt:variant>
    </vt:vector>
  </HeadingPairs>
  <TitlesOfParts>
    <vt:vector size="87" baseType="lpstr">
      <vt:lpstr>Arial</vt:lpstr>
      <vt:lpstr>Times New Roman</vt:lpstr>
      <vt:lpstr>Wingdings</vt:lpstr>
      <vt:lpstr>Calibri</vt:lpstr>
      <vt:lpstr>Forte</vt:lpstr>
      <vt:lpstr>Georgia</vt:lpstr>
      <vt:lpstr>Camadas</vt:lpstr>
      <vt:lpstr>Apresentação do PowerPoint</vt:lpstr>
      <vt:lpstr>Apresentação do PowerPoint</vt:lpstr>
      <vt:lpstr>Regras</vt:lpstr>
      <vt:lpstr>Apresentação do PowerPoint</vt:lpstr>
      <vt:lpstr>Placar</vt:lpstr>
      <vt:lpstr>1</vt:lpstr>
      <vt:lpstr>Apresentação do PowerPoint</vt:lpstr>
      <vt:lpstr>Apresentação do PowerPoint</vt:lpstr>
      <vt:lpstr>2</vt:lpstr>
      <vt:lpstr>Apresentação do PowerPoint</vt:lpstr>
      <vt:lpstr>Apresentação do PowerPoint</vt:lpstr>
      <vt:lpstr>3</vt:lpstr>
      <vt:lpstr>Apresentação do PowerPoint</vt:lpstr>
      <vt:lpstr>Apresentação do PowerPoint</vt:lpstr>
      <vt:lpstr>4</vt:lpstr>
      <vt:lpstr>Apresentação do PowerPoint</vt:lpstr>
      <vt:lpstr>Apresentação do PowerPoint</vt:lpstr>
      <vt:lpstr>5</vt:lpstr>
      <vt:lpstr>Apresentação do PowerPoint</vt:lpstr>
      <vt:lpstr>Apresentação do PowerPoint</vt:lpstr>
      <vt:lpstr>6</vt:lpstr>
      <vt:lpstr>Apresentação do PowerPoint</vt:lpstr>
      <vt:lpstr>Apresentação do PowerPoint</vt:lpstr>
      <vt:lpstr>7</vt:lpstr>
      <vt:lpstr>Apresentação do PowerPoint</vt:lpstr>
      <vt:lpstr>Apresentação do PowerPoint</vt:lpstr>
      <vt:lpstr>8</vt:lpstr>
      <vt:lpstr>Apresentação do PowerPoint</vt:lpstr>
      <vt:lpstr>Apresentação do PowerPoint</vt:lpstr>
      <vt:lpstr>9</vt:lpstr>
      <vt:lpstr>Apresentação do PowerPoint</vt:lpstr>
      <vt:lpstr>Apresentação do PowerPoint</vt:lpstr>
      <vt:lpstr>10</vt:lpstr>
      <vt:lpstr>Apresentação do PowerPoint</vt:lpstr>
      <vt:lpstr>Apresentação do PowerPoint</vt:lpstr>
      <vt:lpstr>11</vt:lpstr>
      <vt:lpstr>Apresentação do PowerPoint</vt:lpstr>
      <vt:lpstr>Apresentação do PowerPoint</vt:lpstr>
      <vt:lpstr>12</vt:lpstr>
      <vt:lpstr>Apresentação do PowerPoint</vt:lpstr>
      <vt:lpstr>Apresentação do PowerPoint</vt:lpstr>
      <vt:lpstr>13</vt:lpstr>
      <vt:lpstr>Apresentação do PowerPoint</vt:lpstr>
      <vt:lpstr>Apresentação do PowerPoint</vt:lpstr>
      <vt:lpstr>14</vt:lpstr>
      <vt:lpstr>Apresentação do PowerPoint</vt:lpstr>
      <vt:lpstr>Apresentação do PowerPoint</vt:lpstr>
      <vt:lpstr>15</vt:lpstr>
      <vt:lpstr>Apresentação do PowerPoint</vt:lpstr>
      <vt:lpstr>Apresentação do PowerPoint</vt:lpstr>
      <vt:lpstr>16</vt:lpstr>
      <vt:lpstr>Apresentação do PowerPoint</vt:lpstr>
      <vt:lpstr>Apresentação do PowerPoint</vt:lpstr>
      <vt:lpstr>17</vt:lpstr>
      <vt:lpstr>Apresentação do PowerPoint</vt:lpstr>
      <vt:lpstr>Apresentação do PowerPoint</vt:lpstr>
      <vt:lpstr>18</vt:lpstr>
      <vt:lpstr>Apresentação do PowerPoint</vt:lpstr>
      <vt:lpstr>Apresentação do PowerPoint</vt:lpstr>
      <vt:lpstr>19</vt:lpstr>
      <vt:lpstr>Apresentação do PowerPoint</vt:lpstr>
      <vt:lpstr>Apresentação do PowerPoint</vt:lpstr>
      <vt:lpstr>20</vt:lpstr>
      <vt:lpstr>Apresentação do PowerPoint</vt:lpstr>
      <vt:lpstr>Apresentação do PowerPoint</vt:lpstr>
      <vt:lpstr>21</vt:lpstr>
      <vt:lpstr>Apresentação do PowerPoint</vt:lpstr>
      <vt:lpstr>Apresentação do PowerPoint</vt:lpstr>
      <vt:lpstr>22</vt:lpstr>
      <vt:lpstr>Apresentação do PowerPoint</vt:lpstr>
      <vt:lpstr>Apresentação do PowerPoint</vt:lpstr>
      <vt:lpstr>23</vt:lpstr>
      <vt:lpstr>Apresentação do PowerPoint</vt:lpstr>
      <vt:lpstr>Apresentação do PowerPoint</vt:lpstr>
      <vt:lpstr>24</vt:lpstr>
      <vt:lpstr>Apresentação do PowerPoint</vt:lpstr>
      <vt:lpstr>Apresentação do PowerPoint</vt:lpstr>
      <vt:lpstr>25</vt:lpstr>
      <vt:lpstr>Apresentação do PowerPoint</vt:lpstr>
      <vt:lpstr>Apresentação do PowerPoint</vt:lpstr>
    </vt:vector>
  </TitlesOfParts>
  <Company>Casa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Quem Sabe Sabe</dc:title>
  <dc:subject>PE-CAPELAS EFM 2016</dc:subject>
  <dc:creator>Pr. MARCELO AUGUSTO DE CARVALHO</dc:creator>
  <cp:keywords>www.4tons.com</cp:keywords>
  <dc:description>COMÉRCIO PROIBIDO. USO PESSOAL</dc:description>
  <cp:lastModifiedBy>APV - Marcelo Augusto de Carvalho</cp:lastModifiedBy>
  <cp:revision>168</cp:revision>
  <dcterms:created xsi:type="dcterms:W3CDTF">2008-11-05T18:17:49Z</dcterms:created>
  <dcterms:modified xsi:type="dcterms:W3CDTF">2016-02-01T18:40:46Z</dcterms:modified>
  <cp:category>PASTORAL ESTUDANTIL APV; CAPELAS 2013</cp:category>
</cp:coreProperties>
</file>