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2" r:id="rId11"/>
    <p:sldId id="268" r:id="rId12"/>
    <p:sldId id="269" r:id="rId13"/>
    <p:sldId id="270" r:id="rId14"/>
    <p:sldId id="271" r:id="rId15"/>
    <p:sldId id="274" r:id="rId16"/>
    <p:sldId id="283" r:id="rId17"/>
    <p:sldId id="275" r:id="rId18"/>
    <p:sldId id="276" r:id="rId19"/>
    <p:sldId id="277" r:id="rId20"/>
    <p:sldId id="273" r:id="rId21"/>
    <p:sldId id="278" r:id="rId22"/>
    <p:sldId id="279" r:id="rId23"/>
    <p:sldId id="280" r:id="rId24"/>
    <p:sldId id="282" r:id="rId25"/>
    <p:sldId id="281" r:id="rId26"/>
    <p:sldId id="285" r:id="rId27"/>
    <p:sldId id="286" r:id="rId28"/>
    <p:sldId id="287" r:id="rId29"/>
    <p:sldId id="284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27B"/>
    <a:srgbClr val="20636B"/>
    <a:srgbClr val="31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095" autoAdjust="0"/>
  </p:normalViewPr>
  <p:slideViewPr>
    <p:cSldViewPr snapToGrid="0">
      <p:cViewPr varScale="1">
        <p:scale>
          <a:sx n="53" d="100"/>
          <a:sy n="53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C487-66F2-47CD-B433-1049643C6915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11B62-2375-4DA2-945D-834B3D1A34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3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aradoxo_de_Epicuro#cite_note-1" TargetMode="External"/><Relationship Id="rId3" Type="http://schemas.openxmlformats.org/officeDocument/2006/relationships/hyperlink" Target="https://pt.wikipedia.org/wiki/Deus_no_juda%C3%ADsmo" TargetMode="External"/><Relationship Id="rId7" Type="http://schemas.openxmlformats.org/officeDocument/2006/relationships/hyperlink" Target="https://pt.wikipedia.org/wiki/Trilem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Onibenevol%C3%AAncia" TargetMode="External"/><Relationship Id="rId5" Type="http://schemas.openxmlformats.org/officeDocument/2006/relationships/hyperlink" Target="https://pt.wikipedia.org/wiki/Onisci%C3%AAncia" TargetMode="External"/><Relationship Id="rId4" Type="http://schemas.openxmlformats.org/officeDocument/2006/relationships/hyperlink" Target="https://pt.wikipedia.org/wiki/Omnipot%C3%AAnc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</a:p>
          <a:p>
            <a:endParaRPr lang="pt-BR" dirty="0" smtClean="0"/>
          </a:p>
          <a:p>
            <a:r>
              <a:rPr lang="pt-BR" dirty="0" smtClean="0"/>
              <a:t>Tema</a:t>
            </a:r>
            <a:r>
              <a:rPr lang="pt-BR" dirty="0" smtClean="0"/>
              <a:t>:</a:t>
            </a:r>
            <a:r>
              <a:rPr lang="pt-BR" baseline="0" dirty="0" smtClean="0"/>
              <a:t> Origem do Mal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Sugestão – sugiro o apresentador copiar todos as anotações dos slides para um editor de texto formando um esboço que facilitará a compreensão e apresentação.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41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417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esta lógica só se pode concluir que: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4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1.0.3.3 - Para os cristãos,</a:t>
            </a:r>
            <a:r>
              <a:rPr lang="pt-BR" baseline="0" dirty="0" smtClean="0"/>
              <a:t> o mal existe por causa do livre-arbítrio! Como definição, podemos arbitrar livremente entre o bem e o mal, mas temos um dilema tb...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7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Exemplo: Tomemos o caso dos </a:t>
            </a:r>
            <a:r>
              <a:rPr lang="pt-BR" dirty="0" err="1" smtClean="0"/>
              <a:t>Nardoni</a:t>
            </a:r>
            <a:r>
              <a:rPr lang="pt-BR" dirty="0" smtClean="0"/>
              <a:t>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59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Pergunto: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1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Tomemos o caso dos </a:t>
            </a:r>
            <a:r>
              <a:rPr lang="pt-BR" dirty="0" err="1" smtClean="0"/>
              <a:t>Nardoni</a:t>
            </a:r>
            <a:r>
              <a:rPr lang="pt-BR" dirty="0" smtClean="0"/>
              <a:t>... Pergunto: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32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Problemão? Vamos reservar estes dilemas e vamos observar algo diferente!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96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A Bíblia é diferente de tudo – não é</a:t>
            </a:r>
            <a:r>
              <a:rPr lang="pt-BR" baseline="0" dirty="0" smtClean="0"/>
              <a:t> teologia, é Revelação! A religião judaico-cristã advoga a Revelação de Deus através da Bíblia e da Natureza!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2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 E até a Bíblia reconhece que o problema do mal é muito difícil de entender... Observe o texto de </a:t>
            </a:r>
            <a:r>
              <a:rPr lang="pt-BR" dirty="0" err="1" smtClean="0"/>
              <a:t>Sl</a:t>
            </a:r>
            <a:r>
              <a:rPr lang="pt-BR" dirty="0" smtClean="0"/>
              <a:t> 73:1-16 – Difícil? (Leia o texto)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1. Porque conversar sobre</a:t>
            </a:r>
            <a:r>
              <a:rPr lang="pt-BR" baseline="0" dirty="0" smtClean="0"/>
              <a:t> um assunto destes?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000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 até a Bíblia reconhece que o problema do mal é muito difícil de entender... Observe o texto de </a:t>
            </a:r>
            <a:r>
              <a:rPr lang="pt-BR" dirty="0" err="1" smtClean="0"/>
              <a:t>Sl</a:t>
            </a:r>
            <a:r>
              <a:rPr lang="pt-BR" dirty="0" smtClean="0"/>
              <a:t> 73:1-16 – Difícil?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98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V. 17ss. – vislumbre de como Deus lida com o mal...  Para entender teremos que entrar</a:t>
            </a:r>
            <a:r>
              <a:rPr lang="pt-BR" baseline="0" dirty="0" smtClean="0"/>
              <a:t> no Santuário de Deus e observar como Ele lida com o mal e demanda justiça da sede de Seu reino!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10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Argumentação</a:t>
            </a:r>
          </a:p>
          <a:p>
            <a:endParaRPr lang="pt-BR" dirty="0" smtClean="0"/>
          </a:p>
          <a:p>
            <a:r>
              <a:rPr lang="pt-BR" dirty="0" smtClean="0"/>
              <a:t>I. A ORIGEM DO MAL NO CÉU!</a:t>
            </a:r>
          </a:p>
          <a:p>
            <a:endParaRPr lang="pt-BR" dirty="0" smtClean="0"/>
          </a:p>
          <a:p>
            <a:r>
              <a:rPr lang="pt-BR" dirty="0" smtClean="0"/>
              <a:t>1. Criador – Deus – cria o Original, o primeiro! </a:t>
            </a:r>
          </a:p>
          <a:p>
            <a:endParaRPr lang="pt-BR" dirty="0" smtClean="0"/>
          </a:p>
          <a:p>
            <a:r>
              <a:rPr lang="pt-BR" dirty="0" smtClean="0"/>
              <a:t>- proprietário da vida – “Vida gera vida”</a:t>
            </a:r>
          </a:p>
          <a:p>
            <a:pPr marL="0" indent="0">
              <a:buFontTx/>
              <a:buNone/>
            </a:pPr>
            <a:r>
              <a:rPr lang="pt-BR" dirty="0" smtClean="0"/>
              <a:t>- Personificação</a:t>
            </a:r>
            <a:r>
              <a:rPr lang="pt-BR" baseline="0" dirty="0" smtClean="0"/>
              <a:t> do amor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- O grande legislador – </a:t>
            </a:r>
            <a:r>
              <a:rPr lang="pt-BR" baseline="0" dirty="0" err="1" smtClean="0"/>
              <a:t>cf</a:t>
            </a:r>
            <a:r>
              <a:rPr lang="pt-BR" baseline="0" dirty="0" smtClean="0"/>
              <a:t> Genesis 1 com o lançamento das leis químicas, físicas, matemáticas, biológicas...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- E como Criador foi o maior ARRISCADOR – ofereceu o folego de vida a toda a criação, e abriu espaço para o nascimento do mal, quando organizou o homem e animais com mente pensante e com demonstração de amor por consequência de escolha – livres para expressar amor!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3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Criaturas – Anjos</a:t>
            </a:r>
          </a:p>
          <a:p>
            <a:endParaRPr lang="pt-BR" dirty="0" smtClean="0"/>
          </a:p>
          <a:p>
            <a:r>
              <a:rPr lang="pt-BR" baseline="0" dirty="0" smtClean="0"/>
              <a:t>a) Não criam, apenas copiam modelos ou desfrutam do que foi criado!</a:t>
            </a:r>
          </a:p>
          <a:p>
            <a:r>
              <a:rPr lang="pt-BR" dirty="0" smtClean="0"/>
              <a:t>	- Possuidores</a:t>
            </a:r>
            <a:r>
              <a:rPr lang="pt-BR" baseline="0" dirty="0" smtClean="0"/>
              <a:t> da Vida!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661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b) E porque possuem (tem a posse) a vida respondem a Deus em:</a:t>
            </a:r>
          </a:p>
          <a:p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dirty="0" smtClean="0"/>
              <a:t>AMOR</a:t>
            </a:r>
            <a:r>
              <a:rPr lang="pt-BR" baseline="0" dirty="0" smtClean="0"/>
              <a:t> – que é demonstrado em forma de OBEDIÊNCIA – que acontece através do exercício do LIVRE-ARBÍTRIO!</a:t>
            </a:r>
          </a:p>
          <a:p>
            <a:pPr marL="171450" indent="-171450">
              <a:buFontTx/>
              <a:buChar char="-"/>
            </a:pP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Três palavras importantes e que estão ligadas entre si!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852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O que é Livre-arbítrio?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R: É você sentado no trono para escolher se obedece ou não!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Não esqueça de que livre-arbítrio não é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escolher livremente sem consequência como se diz por aí... 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Deixe-me explicar: no programa de Deus, como Criador, ele definiu todas as leis químicas, físicas, matemáticas, morais, éticas, biológicas de tudo o que foi criado. Então a criatura ao tomar consciência de sua situação de obra do Criador, começa a descobrir onde estão os limites e funções suas e das outras criaturas. Próximo dos limites que o Criador colocou e fixou, podem haver alguns questionamentos, e nesta conversa com o Criador-legislador a razão das limitações são explicadas... Para os seres humanos, anjos e animais, que se espera resposta de amor, como seres pensantes, têm a liberdade de raciocinar (livre-arbítrio) sobre o que o Criador disse e legislou, e se não compreenderem podem buscar com o mesmo mais informação para ampliar a compreensão e assim, reconhecerem que a demanda do Criador é perfeita! E para se tornar  perfeita na vida da criatura, esta deve responder com sua obediência e aceitação do plano do Criador. Notem que aqui não se fala de escolha entre certo e errado – a escolha da criatura que ama o Criador sempre seria aceitar o que o Legislador apresenta, porque sempre seria convencido pelo Criador de que o que Ele apresenta e faz é perfeito, justo e bom. O livre-arbítrio então, seria o momento em que a criatura ainda não aceitou a opção do Criador até que se compreenda e exercite o amor e escolha a obediência. Seria como saísse de cena e fosse sentar um pouco pra pensar e depois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voltaria para o Criador e diria: “Entendi, aceito com prazer”. 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Repito: nenhum ser criado havia escolhido, no exercício do livre-arbítrio ir contra a opção do Criador... Ninguém encontrou motivos para tal... Todos sempre foram convencidos e se deixaram ser guiados pelo Criador! Mas como implica uma relação de amor, em que se entra livremente e se sai livremente, havia a remota opção de alguém escolher não seguir o Criador! Mas, quem gostaria de fazer isso? Neste ponto se percebe que o Bem sempre foi real, sempre foi a realidade de todos os seres criados obedientes... E o mal apenas de forma potencial!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E não é que teve alguém que quis mudar as coisas perfeitas?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42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 Até o 1º cair – Lúcifer (Portador de Luz)</a:t>
            </a:r>
            <a:r>
              <a:rPr lang="pt-BR" baseline="0" dirty="0" smtClean="0"/>
              <a:t> que se torna Satanás (opositor a Deus).</a:t>
            </a:r>
          </a:p>
          <a:p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Querubim cobridor, exaltado entre os pares, mas achou-se iniquidade! 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Com esta escolha inaugural Satanás define a base do pecado: “Tentar viver independente de Deus”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E ainda define o que é o mal: “Ausência do bem”. (Use o argumento de que a escuridão não existe, o que existe é a ausência de luz; e que não existe o frio, o que há é a ausência do calor! – dizem que se atribui a Einstein... No caso, coloquei uma fala do Hellboy em seu filme... Curioso que ele pode ser chamado de uma personificação de um demônio ou de Satanás...)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	Agora o Bem é real e o mal também se tornou real...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Desestabiliza o Céu – o lugar do bem – acusando a Deus de tirania e gerando dúvidas entre os seres criados...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	a. Se torna vítima do pecado!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	b. E nada melhor do que o tempo para dizer, a ele e a todos, o significado do pecado!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		Mas também muito tempo não poderia ser, porque consegue arregimentar um levante no Céu para tomada do poder, 			causando perigo ao bem. (A questão de tempo é complexa porque em relação à Terra, bastou poucas gerações para sobrar apenas 8 no barco, sem ser destruídos pelo Dilúvio... O Mal parece ter poder de se alastrar rápido!)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			Assim, por segurança e distancia para observação, Satanás se torna o Diabo (o que foi lançado) e expulso do Céu.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678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II. A ORIGEM DO MAL NA TERRA.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dirty="0" smtClean="0"/>
              <a:t>Criaturas – humanidade,</a:t>
            </a:r>
            <a:r>
              <a:rPr lang="pt-BR" baseline="0" dirty="0" smtClean="0"/>
              <a:t> animais e vegetais</a:t>
            </a:r>
            <a:r>
              <a:rPr lang="pt-BR" dirty="0" smtClean="0"/>
              <a:t> – não criam, copiam modelos ou desfrutam do que foi criado!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- Possuidores</a:t>
            </a:r>
            <a:r>
              <a:rPr lang="pt-BR" baseline="0" dirty="0" smtClean="0"/>
              <a:t> da Vida!</a:t>
            </a:r>
            <a:endParaRPr lang="pt-BR" dirty="0" smtClean="0"/>
          </a:p>
          <a:p>
            <a:r>
              <a:rPr lang="pt-BR" dirty="0" smtClean="0"/>
              <a:t>		Temos a vida derivada...</a:t>
            </a:r>
          </a:p>
          <a:p>
            <a:endParaRPr lang="pt-BR" dirty="0" smtClean="0"/>
          </a:p>
          <a:p>
            <a:r>
              <a:rPr lang="pt-BR" dirty="0" smtClean="0"/>
              <a:t>No</a:t>
            </a:r>
            <a:r>
              <a:rPr lang="pt-BR" baseline="0" dirty="0" smtClean="0"/>
              <a:t> caso da humanidade, como imagem e semelhança de Deus, temos o prazer de gerar vida – vida gera vida – com a perspectiva de que Deus concede a vida e a partir da vida concedida podemos gerar outra vida.</a:t>
            </a:r>
            <a:r>
              <a:rPr lang="pt-BR" dirty="0" smtClean="0"/>
              <a:t>	</a:t>
            </a:r>
          </a:p>
          <a:p>
            <a:endParaRPr lang="pt-BR" dirty="0" smtClean="0"/>
          </a:p>
          <a:p>
            <a:r>
              <a:rPr lang="pt-BR" dirty="0" smtClean="0"/>
              <a:t>	- E porque possuem a vida respondem a Deus em:</a:t>
            </a:r>
          </a:p>
          <a:p>
            <a:endParaRPr lang="pt-BR" dirty="0" smtClean="0"/>
          </a:p>
          <a:p>
            <a:r>
              <a:rPr lang="pt-BR" dirty="0" smtClean="0"/>
              <a:t>		- Amor</a:t>
            </a:r>
          </a:p>
          <a:p>
            <a:r>
              <a:rPr lang="pt-BR" dirty="0" smtClean="0"/>
              <a:t>		Demonstrado em forma de Obediência*</a:t>
            </a:r>
          </a:p>
          <a:p>
            <a:r>
              <a:rPr lang="pt-BR" dirty="0" smtClean="0"/>
              <a:t>			-</a:t>
            </a:r>
            <a:r>
              <a:rPr lang="pt-BR" baseline="0" dirty="0" smtClean="0"/>
              <a:t> que acontece através do exercício do livre-arbítrio. (E sobre o livre-arbítrio já falamos antes...)</a:t>
            </a:r>
          </a:p>
          <a:p>
            <a:r>
              <a:rPr lang="pt-BR" baseline="0" dirty="0" smtClean="0"/>
              <a:t>		</a:t>
            </a:r>
          </a:p>
          <a:p>
            <a:r>
              <a:rPr lang="pt-BR" baseline="0" dirty="0" smtClean="0"/>
              <a:t>		* Obediência para o primeiro casal através das 2 arvores:</a:t>
            </a:r>
          </a:p>
          <a:p>
            <a:r>
              <a:rPr lang="pt-BR" baseline="0" dirty="0" smtClean="0"/>
              <a:t>			a. Árvore da Vida: que representava o doador da vida – o Criador, de onde todos recebem vida.</a:t>
            </a:r>
          </a:p>
          <a:p>
            <a:r>
              <a:rPr lang="pt-BR" baseline="0" dirty="0" smtClean="0"/>
              <a:t>			b. Arvore do conhecimento do Bem e do Mal – que seria uma vitrine para Satanás aparecer... E de forma segura todos poderiam 			contemplar os efeitos do pecado através do tempo...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Mas alguém quis se relacionar e pensar como Satanás...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24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Humanidade caiu!</a:t>
            </a:r>
          </a:p>
          <a:p>
            <a:endParaRPr lang="pt-BR" dirty="0" smtClean="0"/>
          </a:p>
          <a:p>
            <a:r>
              <a:rPr lang="pt-BR" dirty="0" smtClean="0"/>
              <a:t>	E aqui também definimos</a:t>
            </a:r>
            <a:r>
              <a:rPr lang="pt-BR" baseline="0" dirty="0" smtClean="0"/>
              <a:t> a base do pecado: parte da humanidade escolheu “Tentar viver independente de Deus”.</a:t>
            </a:r>
          </a:p>
          <a:p>
            <a:r>
              <a:rPr lang="pt-BR" baseline="0" dirty="0" smtClean="0"/>
              <a:t>		Também definimos e sentimos o que é o mal: “Ausência do Bem”</a:t>
            </a:r>
          </a:p>
          <a:p>
            <a:r>
              <a:rPr lang="pt-BR" baseline="0" dirty="0" smtClean="0"/>
              <a:t>			E desestabilizamos a Terra – o lugar do Bem!</a:t>
            </a:r>
          </a:p>
          <a:p>
            <a:r>
              <a:rPr lang="pt-BR" baseline="0" dirty="0" smtClean="0"/>
              <a:t>				</a:t>
            </a:r>
          </a:p>
          <a:p>
            <a:r>
              <a:rPr lang="pt-BR" baseline="0" dirty="0" smtClean="0"/>
              <a:t>				a. Humanidade também se torna vítima do pecado!</a:t>
            </a:r>
          </a:p>
          <a:p>
            <a:r>
              <a:rPr lang="pt-BR" baseline="0" dirty="0" smtClean="0"/>
              <a:t>				Bem (real) e o Mal (real)</a:t>
            </a:r>
          </a:p>
          <a:p>
            <a:r>
              <a:rPr lang="pt-BR" baseline="0" dirty="0" smtClean="0"/>
              <a:t>				b. E o tempo iria dizer a todos o significado do pecado!</a:t>
            </a:r>
          </a:p>
          <a:p>
            <a:r>
              <a:rPr lang="pt-BR" baseline="0" dirty="0" smtClean="0"/>
              <a:t>					São </a:t>
            </a:r>
            <a:r>
              <a:rPr lang="pt-BR" baseline="0" dirty="0" err="1" smtClean="0"/>
              <a:t>tb</a:t>
            </a:r>
            <a:r>
              <a:rPr lang="pt-BR" baseline="0" dirty="0" smtClean="0"/>
              <a:t> expulsos do Jardim – Adão e Eva </a:t>
            </a:r>
          </a:p>
          <a:p>
            <a:endParaRPr lang="pt-BR" baseline="0" dirty="0" smtClean="0"/>
          </a:p>
          <a:p>
            <a:r>
              <a:rPr lang="pt-BR" baseline="0" dirty="0" smtClean="0"/>
              <a:t>					Como possuidores da vida e com a capacidade de geração da vida, nos tornamos:</a:t>
            </a:r>
          </a:p>
          <a:p>
            <a:r>
              <a:rPr lang="pt-BR" baseline="0" dirty="0" smtClean="0"/>
              <a:t>						- Reprodutores: pecador gera pecador até hoje!</a:t>
            </a:r>
          </a:p>
          <a:p>
            <a:r>
              <a:rPr lang="pt-BR" baseline="0" dirty="0" smtClean="0"/>
              <a:t>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79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III. CONFLITO ENTRE O BEM E O MAL NO CÉU E NA TERRA.</a:t>
            </a:r>
          </a:p>
          <a:p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No livro de Jó fica bem claro este conflito: os personagens são Deus, o Céu (outros seres não caídos), Satanás, eu e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– todos olhando a Jó e seus amigos na Terra.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0" indent="0">
              <a:buFontTx/>
              <a:buNone/>
            </a:pPr>
            <a:r>
              <a:rPr lang="pt-BR" baseline="0" dirty="0" smtClean="0"/>
              <a:t>	- Se veja como Jó - que por sinal seu nome significa: “Onde está meu Pai”!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Seu Panorama e Cosmovisão ficam claros – a demanda pela vida de Jó por Satanás, o desconhecimento total do próprio Satanás e dos amigos de Jó sobre o coração deste... Fato que só Deus conhecia a Jó e por isso permite a ação satânica para mostrar o quão errados estavam os amigos e o próprio acusador.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Mostra o Grande Conflito no âmbito pessoal...</a:t>
            </a:r>
          </a:p>
          <a:p>
            <a:pPr marL="0" indent="0">
              <a:buFontTx/>
              <a:buNone/>
            </a:pPr>
            <a:r>
              <a:rPr lang="pt-BR" baseline="0" dirty="0" smtClean="0"/>
              <a:t>	- e apresenta o grande pulo-do-gato de Deus: agora o Mal existe, é real, tem face!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14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1.0 - Porque tanto Naturalistas (Darwin) como Ateus (</a:t>
            </a:r>
            <a:r>
              <a:rPr lang="pt-BR" dirty="0" err="1" smtClean="0"/>
              <a:t>Dawkins</a:t>
            </a:r>
            <a:r>
              <a:rPr lang="pt-BR" dirty="0" smtClean="0"/>
              <a:t>) e Religiosos (Deus) reconhecem a</a:t>
            </a:r>
            <a:r>
              <a:rPr lang="pt-BR" baseline="0" dirty="0" smtClean="0"/>
              <a:t> existência do Bem e do Mal... É só observar! A Realidade é formada pelo Bem e Mal...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62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</a:p>
          <a:p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Na personificação do Mal agora Deus poderá destruí-lo!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(Imagine</a:t>
            </a:r>
            <a:r>
              <a:rPr lang="pt-BR" baseline="0" dirty="0" smtClean="0"/>
              <a:t> alguém sem face... Como identificar? Coque uma máscara para definir! – o que antes não tinha forma, agora toma forma, corpo, personificação)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751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</a:t>
            </a:r>
            <a:r>
              <a:rPr lang="pt-BR" dirty="0" err="1" smtClean="0"/>
              <a:t>Vc</a:t>
            </a:r>
            <a:r>
              <a:rPr lang="pt-BR" dirty="0" smtClean="0"/>
              <a:t> poderia até</a:t>
            </a:r>
            <a:r>
              <a:rPr lang="pt-BR" baseline="0" dirty="0" smtClean="0"/>
              <a:t> pensar: Parece que tudo foi organizado por Deus!</a:t>
            </a:r>
          </a:p>
          <a:p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Mas note que o maior “sofredor” e “perdedor” desta História toda foi o próprio Deus – que entregou seu Filho por todos!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 E Deus parece ser </a:t>
            </a:r>
            <a:r>
              <a:rPr lang="pt-BR" baseline="0" dirty="0" err="1" smtClean="0"/>
              <a:t>Resiliente</a:t>
            </a:r>
            <a:r>
              <a:rPr lang="pt-BR" baseline="0" dirty="0" smtClean="0"/>
              <a:t> – capaz de tirar benção de tudo!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621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</a:t>
            </a:r>
            <a:r>
              <a:rPr lang="pt-BR" baseline="0" dirty="0" smtClean="0"/>
              <a:t> Então, como Ele destrói o Mal?</a:t>
            </a:r>
          </a:p>
          <a:p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Pagando a conta do pecado – com a morte!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O faz na pessoa do Filho – Jesus Cristo – que confirma o nome de Jó (e nós) com a frase: “Pai, porque me abandonaste”!</a:t>
            </a:r>
          </a:p>
          <a:p>
            <a:pPr marL="628650" lvl="1" indent="-171450">
              <a:buFontTx/>
              <a:buChar char="-"/>
            </a:pPr>
            <a:r>
              <a:rPr lang="pt-BR" baseline="0" dirty="0" smtClean="0"/>
              <a:t>Assumindo a humanidade por toda a eternidade.</a:t>
            </a:r>
          </a:p>
          <a:p>
            <a:pPr marL="1085850" lvl="2" indent="-171450">
              <a:buFontTx/>
              <a:buChar char="-"/>
            </a:pPr>
            <a:r>
              <a:rPr lang="pt-BR" baseline="0" dirty="0" smtClean="0"/>
              <a:t>No fim perguntará para todos: Quem está certo? </a:t>
            </a:r>
          </a:p>
          <a:p>
            <a:pPr marL="1543050" lvl="3" indent="-171450">
              <a:buFontTx/>
              <a:buChar char="-"/>
            </a:pPr>
            <a:r>
              <a:rPr lang="pt-BR" baseline="0" dirty="0" smtClean="0"/>
              <a:t>Todos, sem exceção, escolherão o Bem... E dirão que Deus é amor!</a:t>
            </a:r>
          </a:p>
          <a:p>
            <a:pPr marL="2000250" lvl="4" indent="-171450">
              <a:buFontTx/>
              <a:buChar char="-"/>
            </a:pPr>
            <a:r>
              <a:rPr lang="pt-BR" baseline="0" dirty="0" smtClean="0"/>
              <a:t>Assim, voltamos a responder ao Criador com amor, demonstrado em forma de obediência!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420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4. Voltando ao Salmo 73:17... </a:t>
            </a:r>
            <a:r>
              <a:rPr lang="pt-BR" dirty="0" err="1" smtClean="0"/>
              <a:t>Vc</a:t>
            </a:r>
            <a:r>
              <a:rPr lang="pt-BR" dirty="0" smtClean="0"/>
              <a:t> pode ler com esta História em mente:</a:t>
            </a:r>
          </a:p>
          <a:p>
            <a:endParaRPr lang="pt-BR" dirty="0" smtClean="0"/>
          </a:p>
          <a:p>
            <a:r>
              <a:rPr lang="pt-BR" dirty="0" smtClean="0"/>
              <a:t>Um garoto ganhou um gibi e na história entre o mocinho e o bandido, começou sua leitura obviamente pelo começo!</a:t>
            </a:r>
            <a:r>
              <a:rPr lang="pt-BR" baseline="0" dirty="0" smtClean="0"/>
              <a:t> Enquanto o drama se desenrolava o garoto percebeu que a leitura levava, em alguns momentos, para um vantagem do bandido sobre o mocinho, o que passou a incomodar o leitor. Em determinado momento o garoto não suportou a injustiça contra o mocinho e foi direto ao final da história do gibi – quando percebeu que o final da história demonstrava que o mocinho venceria e o bandido findaria. Mais aliviado, o garoto retorna aonde havia parado, e a cada aparente vitória do inimigo, o garoto dizia: “Ah se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soubesse o que eu sei... Eu sei quem vence no final”! – Ilustração apresentada pelo </a:t>
            </a:r>
            <a:r>
              <a:rPr lang="pt-BR" baseline="0" dirty="0" err="1" smtClean="0"/>
              <a:t>Dr</a:t>
            </a:r>
            <a:r>
              <a:rPr lang="pt-BR" baseline="0" dirty="0" smtClean="0"/>
              <a:t> Rodrigo Silva em classe.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Assim conosco – a </a:t>
            </a:r>
            <a:r>
              <a:rPr lang="pt-BR" baseline="0" dirty="0" err="1" smtClean="0"/>
              <a:t>Biblia</a:t>
            </a:r>
            <a:r>
              <a:rPr lang="pt-BR" baseline="0" dirty="0" smtClean="0"/>
              <a:t> apresentou o drama, como originou, como vencer e o que desfrutar – a escolha é sua, com que força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vai enfrentar a vida?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8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1.0.1 - Tanto Naturalistas como</a:t>
            </a:r>
            <a:r>
              <a:rPr lang="pt-BR" baseline="0" dirty="0" smtClean="0"/>
              <a:t> Ateus defendem que “Para se evoluir alguém tem que morrer” – a morte, portanto o Mal, faz parte de um equilíbrio da Vida, que é o Bem!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40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1.0.2 - Tanto Naturalistas como</a:t>
            </a:r>
            <a:r>
              <a:rPr lang="pt-BR" baseline="0" dirty="0" smtClean="0"/>
              <a:t> Ateus defendem que “Para se evoluir alguém tem que morrer” – a morte, portanto o Mal, faz parte de um equilíbrio da Vida, que é o Bem!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22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1.0.3 - Para os religiosos,</a:t>
            </a:r>
            <a:r>
              <a:rPr lang="pt-BR" baseline="0" dirty="0" smtClean="0"/>
              <a:t> com a Teologia – “Estudo científico humano de Deus” – se chegaria a variadas opções de respostas...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81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1.0.3.1 - Para</a:t>
            </a:r>
            <a:r>
              <a:rPr lang="pt-BR" baseline="0" dirty="0" smtClean="0"/>
              <a:t> o Taoísmo e religiões New Age o bem e mal estão em equilíbrio... São tanto forças equiparáveis como complementares, portanto necessárias (?) – o bem possui partícula do mal, e o mal também possui partícula do bem! Veja o símbolo Yin Yang por exemplo...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51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1.0.3.2 - Um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agnóstico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teísta admite que não tem conhecimento que comprove a existência de Deus, mas acredita que Deus exista ou admite a possibilidade de que pode existir. Muito embora, sobre a argumentação do Bem e Mal desenvolvam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famoso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Trilema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(Paradoxo)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Epicuro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76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lógica do paradoxo proposto por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Epicuro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toma três características do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eus no judaísmo"/>
              </a:rPr>
              <a:t>deus judaico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mnipotência"/>
              </a:rPr>
              <a:t>omnipotência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nisciência"/>
              </a:rPr>
              <a:t>onisciência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nibenevolência"/>
              </a:rPr>
              <a:t>onibenevolência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como, caso verdadeiras aos pares, excludentes de uma terceira. Isto é, se duas delas forem verdade, excluem automaticamente a outra. Trata-se, portanto, de um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Trilema"/>
              </a:rPr>
              <a:t>trilema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Isto tem relevância pois, caso seja ilógico que uma destas características seja verdadeira, então não pode ser o caso que um deus com as três exista.</a:t>
            </a:r>
            <a:r>
              <a:rPr lang="pt-B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[1]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onisciente e onipotente, tem conhecimento de todo o mal e poder para acabar com ele. Mas não o faz. Então não é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onibenevolente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omnipotente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onibenevolente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então tem poder para extinguir o mal e quer fazê-lo, pois é bom. Mas não o faz, pois não sabe o quanto mal existe e onde o mal está. Então ele não é omnisciente.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omnisciente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omnibenevolente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então sabe de todo o mal que existe e quer mudá-lo. Mas não o faz, pois não é capaz. Então ele não é omnipotente.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1B62-2375-4DA2-945D-834B3D1A34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86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5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4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0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66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95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84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06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15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C9F1-6C3D-4393-A432-19EF90EC435E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393E-153E-4367-AB4B-94CBA613A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873357"/>
            <a:ext cx="12192000" cy="5119866"/>
            <a:chOff x="0" y="873357"/>
            <a:chExt cx="12192000" cy="5119866"/>
          </a:xfrm>
        </p:grpSpPr>
        <p:pic>
          <p:nvPicPr>
            <p:cNvPr id="1028" name="Picture 4" descr="http://bahaiteachings.org/wp-content/uploads/2013/09/Good-vs.-Evil-with-Quo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3357"/>
              <a:ext cx="12192000" cy="5119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7477431" y="947097"/>
              <a:ext cx="4616245" cy="512991"/>
            </a:xfrm>
            <a:prstGeom prst="rect">
              <a:avLst/>
            </a:prstGeom>
            <a:solidFill>
              <a:schemeClr val="bg1">
                <a:lumMod val="95000"/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7502016" y="72587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hiller" panose="04020404031007020602" pitchFamily="82" charset="0"/>
              </a:rPr>
              <a:t>Bem </a:t>
            </a:r>
            <a:r>
              <a:rPr lang="pt-BR" sz="6600" dirty="0" smtClean="0">
                <a:ln w="22225">
                  <a:solidFill>
                    <a:schemeClr val="tx1"/>
                  </a:solidFill>
                  <a:prstDash val="solid"/>
                </a:ln>
                <a:latin typeface="Chiller" panose="04020404031007020602" pitchFamily="82" charset="0"/>
              </a:rPr>
              <a:t>X </a:t>
            </a:r>
            <a:r>
              <a:rPr lang="pt-BR" sz="66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hiller" panose="04020404031007020602" pitchFamily="82" charset="0"/>
              </a:rPr>
              <a:t>Mal</a:t>
            </a:r>
            <a:endParaRPr lang="pt-BR" sz="660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759" y="1164607"/>
            <a:ext cx="6184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Se Deus é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amor e 	bom, e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759" y="1164607"/>
            <a:ext cx="6184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Se Deus é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amor e 	bom, e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68759" y="3183932"/>
            <a:ext cx="618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. Deus é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poderoso,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759" y="1164607"/>
            <a:ext cx="6184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Se Deus é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amor e 	bom, e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68759" y="3183932"/>
            <a:ext cx="618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. Deus é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poderoso,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8759" y="4526148"/>
            <a:ext cx="618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3. Por que o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mal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existe?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759" y="1639049"/>
            <a:ext cx="6184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Deus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não é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todo-poderoso, porque não pode evitar o mal, ou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9742" y="591832"/>
            <a:ext cx="260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Desafio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759" y="1639049"/>
            <a:ext cx="6184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Deus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não é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todo-poderoso, porque não pode evitar o mal, ou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68759" y="4040483"/>
            <a:ext cx="6184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. Deus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não é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amor, porque tem poder contra o mal mas não o reprime!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9742" y="591832"/>
            <a:ext cx="260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Desafio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robolaranja.com.br/wp-content/uploads/2013/12/Simpsons_D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42" y="1478988"/>
            <a:ext cx="4745908" cy="35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64409" y="5042117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Deus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3314" name="Picture 2" descr="https://welshwilderness.files.wordpress.com/2009/11/jesus-south-park-jp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39" y="1003810"/>
            <a:ext cx="4782836" cy="48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qttQrgC2qTk/S62BR4YE_qI/AAAAAAAAKlQ/Q7NtrZ33FbY/s1600/casalnard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46" y="1651820"/>
            <a:ext cx="8505244" cy="37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25157" y="5389870"/>
            <a:ext cx="528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Isabella </a:t>
            </a:r>
            <a:r>
              <a:rPr lang="pt-BR" sz="4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Nardoni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77028" y="635398"/>
            <a:ext cx="48126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Qual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escolha errada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 pequena Isabella fez para sofrer este mal?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9460" name="Picture 4" descr="http://tvmundomaior.com.br/wp-content/uploads/2015/05/isab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6929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77028" y="635398"/>
            <a:ext cx="48126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1. Qual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escolha errada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a pequena Isabella fez para sofrer este mal?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9460" name="Picture 4" descr="http://tvmundomaior.com.br/wp-content/uploads/2015/05/isab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6929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7028" y="3878617"/>
            <a:ext cx="4812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R: Foi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resultado do livre-arbítrio 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dos agressores!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77028" y="635398"/>
            <a:ext cx="48126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2. Então Deus </a:t>
            </a:r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respeita o Livre-arbítrio 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dos agressores e não o da vítima?!?!?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9460" name="Picture 4" descr="http://tvmundomaior.com.br/wp-content/uploads/2015/05/isab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6929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2050" name="Picture 2" descr="http://viverdeblog.com/wp-content/uploads/2015/05/gatilhos-mentais-porq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0623756" y="6002593"/>
              <a:ext cx="1366684" cy="722671"/>
            </a:xfrm>
            <a:prstGeom prst="rect">
              <a:avLst/>
            </a:prstGeom>
            <a:solidFill>
              <a:srgbClr val="297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-250716" y="142076"/>
            <a:ext cx="429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Porque conversar sobre um</a:t>
            </a:r>
          </a:p>
          <a:p>
            <a:pPr algn="ctr"/>
            <a:r>
              <a:rPr lang="pt-BR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assunto </a:t>
            </a:r>
            <a:endParaRPr lang="pt-BR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8311442">
            <a:off x="6740013" y="2226073"/>
            <a:ext cx="2530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desses</a:t>
            </a:r>
            <a:endParaRPr lang="pt-BR" sz="6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XQxpmrfsuDg/T1pKvLXwJaI/AAAAAAAABis/oOD8-quqwMc/s640/tumblr_lyztawf1dZ1qllev5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4" y="-4582"/>
            <a:ext cx="9747982" cy="68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207325" y="5930069"/>
            <a:ext cx="367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80182" y="3823652"/>
            <a:ext cx="1860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sy8vmCLgEdE/UMMX2SNqyeI/AAAAAAAAG48/K7AzvnIprb4/s1600/biblia-c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294374" cy="6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2800" y="1159050"/>
            <a:ext cx="7855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“Quanto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mim, os meus pés quase </a:t>
            </a:r>
            <a:r>
              <a:rPr lang="pt-BR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tropeçaram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por pouco não </a:t>
            </a:r>
            <a:r>
              <a:rPr lang="pt-BR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escorreguei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83212" y="3426096"/>
            <a:ext cx="1406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73:2</a:t>
            </a:r>
            <a:endParaRPr lang="pt-BR" sz="3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sy8vmCLgEdE/UMMX2SNqyeI/AAAAAAAAG48/K7AzvnIprb4/s1600/biblia-c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294374" cy="6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2800" y="1159050"/>
            <a:ext cx="7855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tentei entender tudo isso, achei </a:t>
            </a:r>
            <a:r>
              <a:rPr lang="pt-BR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difícil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mim...”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83212" y="3426096"/>
            <a:ext cx="153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73:16</a:t>
            </a:r>
            <a:endParaRPr lang="pt-BR" sz="3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8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sy8vmCLgEdE/UMMX2SNqyeI/AAAAAAAAG48/K7AzvnIprb4/s1600/biblia-c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294374" cy="6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75824" y="1159050"/>
            <a:ext cx="7855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“...até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entrei no santuário </a:t>
            </a:r>
            <a:endParaRPr lang="pt-BR" sz="4400" b="1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Deus...”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83212" y="3426096"/>
            <a:ext cx="153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73:17</a:t>
            </a:r>
            <a:endParaRPr lang="pt-BR" sz="3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7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-y3mIluu7vCc/Tm_xosGyQSI/AAAAAAAAAvg/C0_gh0-_S9Q/s1600/Deus+cri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08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6865" y="908329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Criador do Original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908" y="1981136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Proprietário da Vida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2900" y="4126750"/>
            <a:ext cx="3519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Legislador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5908" y="3053943"/>
            <a:ext cx="6029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Personificação do amor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7025" y="5153163"/>
            <a:ext cx="3271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4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Arriscador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1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N9I4ffnbXMI/UdtqaKA1iAI/AAAAAAAAI0M/wdUSocTV6FA/s1600/anjo-tocando-trombeta-a67f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7" y="-11061"/>
            <a:ext cx="9158748" cy="68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vquirosu.files.wordpress.com/2012/10/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41339"/>
            <a:ext cx="122015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175306" y="3736739"/>
            <a:ext cx="1832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21352904">
            <a:off x="5240928" y="1477633"/>
            <a:ext cx="3078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Obediência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99396" y="5224881"/>
            <a:ext cx="33836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Livre-arbítrio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peldeparedehd.com.br/papel-de-parede/arte/sentado-no-b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11000935" cy="68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forma de nuvem 1"/>
          <p:cNvSpPr/>
          <p:nvPr/>
        </p:nvSpPr>
        <p:spPr>
          <a:xfrm>
            <a:off x="5773002" y="0"/>
            <a:ext cx="5390865" cy="2961563"/>
          </a:xfrm>
          <a:prstGeom prst="cloudCallout">
            <a:avLst>
              <a:gd name="adj1" fmla="val -79930"/>
              <a:gd name="adj2" fmla="val 440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21269" y="603618"/>
            <a:ext cx="4094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22225">
                  <a:solidFill>
                    <a:schemeClr val="tx1"/>
                  </a:solidFill>
                  <a:prstDash val="solid"/>
                </a:ln>
              </a:rPr>
              <a:t>Que bom poder exercitar meu </a:t>
            </a:r>
            <a:endParaRPr lang="pt-BR" sz="3600" b="1" dirty="0" smtClean="0">
              <a:ln w="22225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pt-BR" sz="3600" b="1" dirty="0" smtClean="0">
                <a:ln w="22225">
                  <a:solidFill>
                    <a:schemeClr val="tx1"/>
                  </a:solidFill>
                  <a:prstDash val="solid"/>
                </a:ln>
              </a:rPr>
              <a:t>Livre-Arbítrio</a:t>
            </a:r>
            <a:r>
              <a:rPr lang="pt-BR" sz="3600" b="1" dirty="0">
                <a:ln w="22225">
                  <a:solidFill>
                    <a:schemeClr val="tx1"/>
                  </a:solidFill>
                  <a:prstDash val="solid"/>
                </a:ln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976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tbsila.cdn.turner.com/tbsila/tntla/images/10192/98620/g/hellboy-01-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344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26776" y="2155860"/>
            <a:ext cx="4920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ausência de </a:t>
            </a:r>
            <a:r>
              <a:rPr lang="pt-BR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pt-BR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escuridão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400" b="1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manifesta.” ― </a:t>
            </a:r>
            <a:r>
              <a:rPr lang="pt-BR" sz="4400" b="1" i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Hellboy</a:t>
            </a:r>
          </a:p>
        </p:txBody>
      </p:sp>
    </p:spTree>
    <p:extLst>
      <p:ext uri="{BB962C8B-B14F-4D97-AF65-F5344CB8AC3E}">
        <p14:creationId xmlns:p14="http://schemas.microsoft.com/office/powerpoint/2010/main" val="439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allpaperscristaos.com.br/wp-content/uploads/2014/04/wallpaper-cristao-hd-Senhor-Deus-fez-brotar-%C3%A1rvore-vida-meio-jardim_1366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516188" y="1478988"/>
            <a:ext cx="13061538" cy="3571875"/>
            <a:chOff x="-516188" y="1936178"/>
            <a:chExt cx="13061538" cy="3571875"/>
          </a:xfrm>
        </p:grpSpPr>
        <p:pic>
          <p:nvPicPr>
            <p:cNvPr id="3082" name="Picture 10" descr="https://upload.wikimedia.org/wikipedia/en/a/a5/Dawkinssouthpar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27" y="1936178"/>
              <a:ext cx="4762500" cy="357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25.media.tumblr.com/tumblr_m95ax3SDT91r2vbx0o1_5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6188" y="1936178"/>
              <a:ext cx="4762500" cy="357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www.robolaranja.com.br/wp-content/uploads/2013/12/Simpsons_Deu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442" y="1936178"/>
              <a:ext cx="4745908" cy="3564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ixaDeTexto 8"/>
          <p:cNvSpPr txBox="1"/>
          <p:nvPr/>
        </p:nvSpPr>
        <p:spPr>
          <a:xfrm>
            <a:off x="1120878" y="5050863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Darwin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7580" y="5042118"/>
            <a:ext cx="219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Dawkins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64409" y="5042117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Deus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theatlantic.com/assets/media/img/photo/2015/04/in-syria-four-years-of-war/s05_468718584_10/main_900.jpg?1428353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0" y="-19601"/>
            <a:ext cx="10526939" cy="68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b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90" y="398630"/>
            <a:ext cx="7666891" cy="60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b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4" y="398630"/>
            <a:ext cx="11034361" cy="60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600253" y="398630"/>
            <a:ext cx="11034363" cy="6049873"/>
            <a:chOff x="600253" y="398630"/>
            <a:chExt cx="11034363" cy="6049873"/>
          </a:xfrm>
        </p:grpSpPr>
        <p:pic>
          <p:nvPicPr>
            <p:cNvPr id="1030" name="Picture 6" descr="job0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468" y="1710238"/>
              <a:ext cx="3225932" cy="342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600254" y="398630"/>
              <a:ext cx="11034361" cy="1311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00253" y="5136895"/>
              <a:ext cx="11034361" cy="1311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00253" y="1710236"/>
              <a:ext cx="3904216" cy="3426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7730400" y="1710236"/>
              <a:ext cx="3904216" cy="3426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32" name="Picture 8" descr="job0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67" y="1652886"/>
            <a:ext cx="3225932" cy="34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b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2" y="1646021"/>
            <a:ext cx="11034363" cy="3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finitepathways.files.wordpress.com/2014/02/faceless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http://www.facepixelizer.com/examples/anonymous-ma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259">
            <a:off x="4011713" y="1295110"/>
            <a:ext cx="4502233" cy="45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olhovivoinforma.zip.net/images/d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5" y="5809"/>
            <a:ext cx="5785945" cy="68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6238" y="1723744"/>
            <a:ext cx="4920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parece </a:t>
            </a:r>
          </a:p>
          <a:p>
            <a:pPr algn="ctr"/>
            <a:r>
              <a:rPr lang="pt-BR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r>
              <a:rPr lang="pt-BR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</a:t>
            </a:r>
          </a:p>
          <a:p>
            <a:pPr algn="ctr"/>
            <a:r>
              <a:rPr lang="pt-BR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grande </a:t>
            </a:r>
            <a:r>
              <a:rPr lang="pt-BR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manipulador</a:t>
            </a:r>
            <a:r>
              <a:rPr lang="pt-BR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?!?</a:t>
            </a:r>
            <a:endParaRPr lang="pt-BR" sz="5400" b="1" i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1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pi.ning.com/files/Y8bD62HksPgwZyMfCSfMgDmH9-ZqoWqUQabV9G9k8zGf6QcH*5FX5Kzh9k49plwH1aT4vAcmjHBYJJomovQBm2zs32FgiV9v/jesus_cross_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0" y="-43494"/>
            <a:ext cx="9740602" cy="70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4.bp.blogspot.com/_P3BvaDvVAyk/S7qtBAoHTnI/AAAAAAAADFU/qXq2YZHqDZI/s1600/crian%C3%A7a+len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6364225" y="-6567"/>
            <a:ext cx="5827776" cy="68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11029" y="2702442"/>
            <a:ext cx="58893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“...até </a:t>
            </a:r>
            <a:r>
              <a:rPr lang="pt-BR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entrei no santuário </a:t>
            </a:r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Deus...”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58545" y="4372027"/>
            <a:ext cx="153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73:17</a:t>
            </a:r>
            <a:endParaRPr lang="pt-BR" sz="3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6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25.media.tumblr.com/tumblr_m95ax3SDT91r2vbx0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88" y="14789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20878" y="5050863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Darwin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upload.wikimedia.org/wikipedia/en/a/a5/Dawkinssouth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27" y="14789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5.media.tumblr.com/tumblr_m95ax3SDT91r2vbx0o1_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88" y="14789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20878" y="5050863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Darwin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7580" y="5042118"/>
            <a:ext cx="219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Dawkins</a:t>
            </a:r>
            <a:endParaRPr lang="pt-BR" sz="4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robolaranja.com.br/wp-content/uploads/2013/12/Simpsons_D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42" y="1478988"/>
            <a:ext cx="4745908" cy="35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64409" y="5042117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Deus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robolaranja.com.br/wp-content/uploads/2013/12/Simpsons_D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42" y="1478988"/>
            <a:ext cx="4745908" cy="35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64409" y="5042117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Deus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104" name="Picture 8" descr="http://www.clipartbest.com/cliparts/LcK/a7M/LcKa7MM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86" y="1417664"/>
            <a:ext cx="4393893" cy="43938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57999" y="2892296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18217" y="3498242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Mal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robolaranja.com.br/wp-content/uploads/2013/12/Simpsons_D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42" y="1478988"/>
            <a:ext cx="4745908" cy="35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964409" y="5042117"/>
            <a:ext cx="209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Deus</a:t>
            </a:r>
            <a:endParaRPr lang="pt-BR" sz="4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1179785" y="1045610"/>
            <a:ext cx="7071135" cy="4765948"/>
            <a:chOff x="-811075" y="1045610"/>
            <a:chExt cx="7071135" cy="4765948"/>
          </a:xfrm>
        </p:grpSpPr>
        <p:pic>
          <p:nvPicPr>
            <p:cNvPr id="8194" name="Picture 2" descr="http://somosiguaisblog.files.wordpress.com/2013/02/perto2.jpg?w=5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1075" y="1045611"/>
              <a:ext cx="7071135" cy="476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-811075" y="1045610"/>
              <a:ext cx="2890598" cy="4765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259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papodehomem.com.br/2015/06/03/13/44/34/622/Art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832"/>
            <a:ext cx="12192000" cy="5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1888</Words>
  <Application>Microsoft Office PowerPoint</Application>
  <PresentationFormat>Widescreen</PresentationFormat>
  <Paragraphs>226</Paragraphs>
  <Slides>35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Chiller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 EFM 2016</dc:subject>
  <dc:creator>Pr. MARCELO AUGUSTO DE CARVALHO; APV - Roberto Conti Junior</dc:creator>
  <cp:keywords>www.4tons.com</cp:keywords>
  <dc:description>COMÉRCIO PROIBIDO. USO PESSOAL</dc:description>
  <cp:lastModifiedBy>APV - Marcelo Augusto de Carvalho</cp:lastModifiedBy>
  <cp:revision>91</cp:revision>
  <dcterms:created xsi:type="dcterms:W3CDTF">2016-01-27T23:06:26Z</dcterms:created>
  <dcterms:modified xsi:type="dcterms:W3CDTF">2016-02-01T15:47:19Z</dcterms:modified>
  <cp:category>PASTORAL ESTUDANTIL APV</cp:category>
</cp:coreProperties>
</file>