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3004800" cy="9753600"/>
  <p:notesSz cx="6858000" cy="9144000"/>
  <p:defaultTextStyle>
    <a:lvl1pPr algn="ctr" defTabSz="584200">
      <a:defRPr sz="3600">
        <a:uFill>
          <a:solidFill/>
        </a:uFill>
        <a:latin typeface="+mn-lt"/>
        <a:ea typeface="+mn-ea"/>
        <a:cs typeface="+mn-cs"/>
        <a:sym typeface="Papyrus"/>
      </a:defRPr>
    </a:lvl1pPr>
    <a:lvl2pPr algn="ctr" defTabSz="584200">
      <a:defRPr sz="3600">
        <a:uFill>
          <a:solidFill/>
        </a:uFill>
        <a:latin typeface="+mn-lt"/>
        <a:ea typeface="+mn-ea"/>
        <a:cs typeface="+mn-cs"/>
        <a:sym typeface="Papyrus"/>
      </a:defRPr>
    </a:lvl2pPr>
    <a:lvl3pPr indent="508000" algn="ctr" defTabSz="584200">
      <a:defRPr sz="3600">
        <a:uFill>
          <a:solidFill/>
        </a:uFill>
        <a:latin typeface="+mn-lt"/>
        <a:ea typeface="+mn-ea"/>
        <a:cs typeface="+mn-cs"/>
        <a:sym typeface="Papyrus"/>
      </a:defRPr>
    </a:lvl3pPr>
    <a:lvl4pPr indent="1016000" algn="ctr" defTabSz="584200">
      <a:defRPr sz="3600">
        <a:uFill>
          <a:solidFill/>
        </a:uFill>
        <a:latin typeface="+mn-lt"/>
        <a:ea typeface="+mn-ea"/>
        <a:cs typeface="+mn-cs"/>
        <a:sym typeface="Papyrus"/>
      </a:defRPr>
    </a:lvl4pPr>
    <a:lvl5pPr indent="1524000" algn="ctr" defTabSz="584200">
      <a:defRPr sz="3600">
        <a:uFill>
          <a:solidFill/>
        </a:uFill>
        <a:latin typeface="+mn-lt"/>
        <a:ea typeface="+mn-ea"/>
        <a:cs typeface="+mn-cs"/>
        <a:sym typeface="Papyrus"/>
      </a:defRPr>
    </a:lvl5pPr>
    <a:lvl6pPr algn="ctr" defTabSz="584200">
      <a:defRPr sz="3600">
        <a:uFill>
          <a:solidFill/>
        </a:uFill>
        <a:latin typeface="+mn-lt"/>
        <a:ea typeface="+mn-ea"/>
        <a:cs typeface="+mn-cs"/>
        <a:sym typeface="Papyrus"/>
      </a:defRPr>
    </a:lvl6pPr>
    <a:lvl7pPr algn="ctr" defTabSz="584200">
      <a:defRPr sz="3600">
        <a:uFill>
          <a:solidFill/>
        </a:uFill>
        <a:latin typeface="+mn-lt"/>
        <a:ea typeface="+mn-ea"/>
        <a:cs typeface="+mn-cs"/>
        <a:sym typeface="Papyrus"/>
      </a:defRPr>
    </a:lvl7pPr>
    <a:lvl8pPr algn="ctr" defTabSz="584200">
      <a:defRPr sz="3600">
        <a:uFill>
          <a:solidFill/>
        </a:uFill>
        <a:latin typeface="+mn-lt"/>
        <a:ea typeface="+mn-ea"/>
        <a:cs typeface="+mn-cs"/>
        <a:sym typeface="Papyrus"/>
      </a:defRPr>
    </a:lvl8pPr>
    <a:lvl9pPr algn="ctr" defTabSz="584200">
      <a:defRPr sz="3600">
        <a:uFill>
          <a:solidFill/>
        </a:uFill>
        <a:latin typeface="+mn-lt"/>
        <a:ea typeface="+mn-ea"/>
        <a:cs typeface="+mn-cs"/>
        <a:sym typeface="Papyru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DA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E2E8B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E2E8B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E2E8B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330" autoAdjust="0"/>
  </p:normalViewPr>
  <p:slideViewPr>
    <p:cSldViewPr>
      <p:cViewPr varScale="1">
        <p:scale>
          <a:sx n="41" d="100"/>
          <a:sy n="41" d="100"/>
        </p:scale>
        <p:origin x="1728" y="6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" name="Shape 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4834942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1pPr>
    <a:lvl2pPr indent="228600"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2pPr>
    <a:lvl3pPr indent="457200"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3pPr>
    <a:lvl4pPr indent="685800"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4pPr>
    <a:lvl5pPr indent="914400"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5pPr>
    <a:lvl6pPr indent="1143000"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6pPr>
    <a:lvl7pPr indent="1371600"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7pPr>
    <a:lvl8pPr indent="1600200"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8pPr>
    <a:lvl9pPr indent="1828800"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4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www.4tons.com</a:t>
            </a:r>
          </a:p>
          <a:p>
            <a:pPr algn="ctr"/>
            <a:r>
              <a:rPr lang="pt-BR" sz="14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Pr. Marcelo Augusto de Carvalho</a:t>
            </a:r>
            <a:endParaRPr lang="pt-BR" sz="14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642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ts val="3500"/>
              </a:lnSpc>
              <a:defRPr sz="1800"/>
            </a:pP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-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Ninguém</a:t>
            </a: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quer</a:t>
            </a: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ficar</a:t>
            </a: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só</a:t>
            </a: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para</a:t>
            </a: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pegar</a:t>
            </a: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buque</a:t>
            </a: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.</a:t>
            </a:r>
          </a:p>
          <a:p>
            <a:pPr lvl="0">
              <a:lnSpc>
                <a:spcPts val="3500"/>
              </a:lnSpc>
              <a:defRPr sz="1800"/>
            </a:pP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- Este é o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sonho</a:t>
            </a: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 de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toda</a:t>
            </a: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mulher</a:t>
            </a: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,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ou</a:t>
            </a: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 a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maioria</a:t>
            </a: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.</a:t>
            </a:r>
          </a:p>
          <a:p>
            <a:pPr lvl="0">
              <a:lnSpc>
                <a:spcPts val="3500"/>
              </a:lnSpc>
              <a:defRPr sz="1800"/>
            </a:pP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- A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expectativa</a:t>
            </a: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 É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Reflexo</a:t>
            </a: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sz="2400" b="1" dirty="0" smtClean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d</a:t>
            </a:r>
            <a:r>
              <a:rPr lang="pt-BR" sz="2400" b="1" dirty="0" smtClean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a</a:t>
            </a:r>
            <a:r>
              <a:rPr sz="2400" b="1" dirty="0" smtClean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s 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referencias</a:t>
            </a: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que</a:t>
            </a:r>
            <a:r>
              <a:rPr sz="2400" b="1" dirty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sz="2400" b="1" dirty="0" err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vivemos</a:t>
            </a:r>
            <a:r>
              <a:rPr sz="2400" b="1" dirty="0" smtClean="0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.</a:t>
            </a:r>
            <a:endParaRPr sz="2400" b="1" dirty="0">
              <a:solidFill>
                <a:srgbClr val="572E2D"/>
              </a:solidFill>
              <a:uFill>
                <a:solidFill>
                  <a:srgbClr val="572E2D"/>
                </a:solidFill>
              </a:uFill>
              <a:latin typeface="Noteworthy Bold"/>
              <a:ea typeface="Noteworthy Bold"/>
              <a:cs typeface="Noteworthy Bold"/>
              <a:sym typeface="Noteworthy Bold"/>
            </a:endParaRPr>
          </a:p>
        </p:txBody>
      </p:sp>
    </p:spTree>
    <p:extLst>
      <p:ext uri="{BB962C8B-B14F-4D97-AF65-F5344CB8AC3E}">
        <p14:creationId xmlns:p14="http://schemas.microsoft.com/office/powerpoint/2010/main" val="328418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</a:rPr>
              <a:t>* DIFERENÇAS </a:t>
            </a:r>
          </a:p>
        </p:txBody>
      </p:sp>
    </p:spTree>
    <p:extLst>
      <p:ext uri="{BB962C8B-B14F-4D97-AF65-F5344CB8AC3E}">
        <p14:creationId xmlns:p14="http://schemas.microsoft.com/office/powerpoint/2010/main" val="2325260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Exemplo:</a:t>
            </a: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    Vanessa (desesperada para se casar), Adenildo "curtindo" a vida comprando, gastando e viajando.</a:t>
            </a:r>
          </a:p>
        </p:txBody>
      </p:sp>
    </p:spTree>
    <p:extLst>
      <p:ext uri="{BB962C8B-B14F-4D97-AF65-F5344CB8AC3E}">
        <p14:creationId xmlns:p14="http://schemas.microsoft.com/office/powerpoint/2010/main" val="2982085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- Mais do que poderá vestir na vida inteira. Querem comprar mais. </a:t>
            </a: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Porque? Não sabemos.</a:t>
            </a:r>
          </a:p>
          <a:p>
            <a:pPr lvl="0">
              <a:lnSpc>
                <a:spcPts val="3500"/>
              </a:lnSpc>
              <a:defRPr sz="1800"/>
            </a:pPr>
            <a:endParaRPr sz="2400" b="1">
              <a:solidFill>
                <a:srgbClr val="572E2D"/>
              </a:solidFill>
              <a:uFill>
                <a:solidFill>
                  <a:srgbClr val="572E2D"/>
                </a:solidFill>
              </a:uFill>
              <a:latin typeface="Noteworthy Bold"/>
              <a:ea typeface="Noteworthy Bold"/>
              <a:cs typeface="Noteworthy Bold"/>
              <a:sym typeface="Noteworthy Bold"/>
            </a:endParaRP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1/4 do guarda roupas pertence ao homem! O restante é da mulher.</a:t>
            </a:r>
          </a:p>
          <a:p>
            <a:pPr lvl="0">
              <a:lnSpc>
                <a:spcPts val="3500"/>
              </a:lnSpc>
              <a:defRPr sz="1800"/>
            </a:pPr>
            <a:endParaRPr sz="2400" b="1">
              <a:solidFill>
                <a:srgbClr val="572E2D"/>
              </a:solidFill>
              <a:uFill>
                <a:solidFill>
                  <a:srgbClr val="572E2D"/>
                </a:solidFill>
              </a:uFill>
              <a:latin typeface="Noteworthy Bold"/>
              <a:ea typeface="Noteworthy Bold"/>
              <a:cs typeface="Noteworthy Bold"/>
              <a:sym typeface="Noteworthy Bold"/>
            </a:endParaRP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Ela exclama! Não tenho nada para vestir!  O CORRETO SERIA NAO CONSIGO DECIDIR OQUE VESTIR.</a:t>
            </a:r>
          </a:p>
        </p:txBody>
      </p:sp>
    </p:spTree>
    <p:extLst>
      <p:ext uri="{BB962C8B-B14F-4D97-AF65-F5344CB8AC3E}">
        <p14:creationId xmlns:p14="http://schemas.microsoft.com/office/powerpoint/2010/main" val="3774817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Habilidade de Falar: </a:t>
            </a: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Porque? </a:t>
            </a: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- Adoram detalhes e podem LEMBRAR com clareza cada fato do dia. Nada mal nisso, mas contar tudo para o marido pode se tornar BIG frustração. Lembram de coisas de 25 anos atras.</a:t>
            </a:r>
          </a:p>
          <a:p>
            <a:pPr lvl="0">
              <a:lnSpc>
                <a:spcPts val="3500"/>
              </a:lnSpc>
              <a:defRPr sz="1800"/>
            </a:pPr>
            <a:endParaRPr sz="2400" b="1">
              <a:solidFill>
                <a:srgbClr val="572E2D"/>
              </a:solidFill>
              <a:uFill>
                <a:solidFill>
                  <a:srgbClr val="572E2D"/>
                </a:solidFill>
              </a:uFill>
              <a:latin typeface="Noteworthy Bold"/>
              <a:ea typeface="Noteworthy Bold"/>
              <a:cs typeface="Noteworthy Bold"/>
              <a:sym typeface="Noteworthy Bold"/>
            </a:endParaRP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- Homem se perde nos detalhes. E esta feita a confusão. Para ele é como receber uma pizza em partes.</a:t>
            </a:r>
          </a:p>
          <a:p>
            <a:pPr lvl="0">
              <a:lnSpc>
                <a:spcPts val="3500"/>
              </a:lnSpc>
              <a:defRPr sz="1800"/>
            </a:pPr>
            <a:endParaRPr sz="2400" b="1">
              <a:solidFill>
                <a:srgbClr val="572E2D"/>
              </a:solidFill>
              <a:uFill>
                <a:solidFill>
                  <a:srgbClr val="572E2D"/>
                </a:solidFill>
              </a:uFill>
              <a:latin typeface="Noteworthy Bold"/>
              <a:ea typeface="Noteworthy Bold"/>
              <a:cs typeface="Noteworthy Bold"/>
              <a:sym typeface="Noteworthy Bold"/>
            </a:endParaRPr>
          </a:p>
          <a:p>
            <a:pPr lvl="0">
              <a:lnSpc>
                <a:spcPts val="3500"/>
              </a:lnSpc>
              <a:defRPr sz="1800"/>
            </a:pPr>
            <a:endParaRPr sz="2400" b="1">
              <a:solidFill>
                <a:srgbClr val="572E2D"/>
              </a:solidFill>
              <a:uFill>
                <a:solidFill>
                  <a:srgbClr val="572E2D"/>
                </a:solidFill>
              </a:uFill>
              <a:latin typeface="Noteworthy Bold"/>
              <a:ea typeface="Noteworthy Bold"/>
              <a:cs typeface="Noteworthy Bold"/>
              <a:sym typeface="Noteworthy Bold"/>
            </a:endParaRPr>
          </a:p>
          <a:p>
            <a:pPr lvl="0">
              <a:lnSpc>
                <a:spcPts val="3500"/>
              </a:lnSpc>
              <a:defRPr sz="1800"/>
            </a:pPr>
            <a:endParaRPr sz="2400" b="1">
              <a:solidFill>
                <a:srgbClr val="572E2D"/>
              </a:solidFill>
              <a:uFill>
                <a:solidFill>
                  <a:srgbClr val="572E2D"/>
                </a:solidFill>
              </a:uFill>
              <a:latin typeface="Noteworthy Bold"/>
              <a:ea typeface="Noteworthy Bold"/>
              <a:cs typeface="Noteworthy Bold"/>
              <a:sym typeface="Noteworthy Bold"/>
            </a:endParaRPr>
          </a:p>
          <a:p>
            <a:pPr lvl="0">
              <a:lnSpc>
                <a:spcPts val="3500"/>
              </a:lnSpc>
              <a:defRPr sz="1800"/>
            </a:pPr>
            <a:endParaRPr sz="2400" b="1">
              <a:solidFill>
                <a:srgbClr val="572E2D"/>
              </a:solidFill>
              <a:uFill>
                <a:solidFill>
                  <a:srgbClr val="572E2D"/>
                </a:solidFill>
              </a:uFill>
              <a:latin typeface="Noteworthy Bold"/>
              <a:ea typeface="Noteworthy Bold"/>
              <a:cs typeface="Noteworthy Bold"/>
              <a:sym typeface="Noteworthy Bold"/>
            </a:endParaRPr>
          </a:p>
          <a:p>
            <a:pPr lvl="0">
              <a:lnSpc>
                <a:spcPts val="3500"/>
              </a:lnSpc>
              <a:defRPr sz="1800"/>
            </a:pPr>
            <a:endParaRPr sz="2400" b="1">
              <a:solidFill>
                <a:srgbClr val="572E2D"/>
              </a:solidFill>
              <a:uFill>
                <a:solidFill>
                  <a:srgbClr val="572E2D"/>
                </a:solidFill>
              </a:uFill>
              <a:latin typeface="Noteworthy Bold"/>
              <a:ea typeface="Noteworthy Bold"/>
              <a:cs typeface="Noteworthy Bold"/>
              <a:sym typeface="Noteworthy Bold"/>
            </a:endParaRPr>
          </a:p>
        </p:txBody>
      </p:sp>
    </p:spTree>
    <p:extLst>
      <p:ext uri="{BB962C8B-B14F-4D97-AF65-F5344CB8AC3E}">
        <p14:creationId xmlns:p14="http://schemas.microsoft.com/office/powerpoint/2010/main" val="2045783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Como choram!</a:t>
            </a: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Tristes </a:t>
            </a: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Felizes</a:t>
            </a: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Cansadas</a:t>
            </a: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Bravas</a:t>
            </a: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As vezes não sabem o porque estão chorando!</a:t>
            </a: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- aí tudo que o homem faz parece patético. </a:t>
            </a:r>
          </a:p>
        </p:txBody>
      </p:sp>
    </p:spTree>
    <p:extLst>
      <p:ext uri="{BB962C8B-B14F-4D97-AF65-F5344CB8AC3E}">
        <p14:creationId xmlns:p14="http://schemas.microsoft.com/office/powerpoint/2010/main" val="2367556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ROMÂNTICO, no namoro! Mistura de galã de cinema.</a:t>
            </a: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Sofisticado, charmoso, atencioso, interessado. Um desejo é uma ordem!</a:t>
            </a:r>
          </a:p>
          <a:p>
            <a:pPr lvl="0">
              <a:lnSpc>
                <a:spcPts val="3500"/>
              </a:lnSpc>
              <a:defRPr sz="1800"/>
            </a:pPr>
            <a:endParaRPr sz="2400" b="1">
              <a:solidFill>
                <a:srgbClr val="572E2D"/>
              </a:solidFill>
              <a:uFill>
                <a:solidFill>
                  <a:srgbClr val="572E2D"/>
                </a:solidFill>
              </a:uFill>
              <a:latin typeface="Noteworthy Bold"/>
              <a:ea typeface="Noteworthy Bold"/>
              <a:cs typeface="Noteworthy Bold"/>
              <a:sym typeface="Noteworthy Bold"/>
            </a:endParaRP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MAS após o namoro! Um transformação que a mulher nao compreende. Um egoísta aparece. </a:t>
            </a:r>
          </a:p>
          <a:p>
            <a:pPr lvl="0">
              <a:lnSpc>
                <a:spcPts val="3500"/>
              </a:lnSpc>
              <a:defRPr sz="1800"/>
            </a:pPr>
            <a:endParaRPr sz="2400" b="1">
              <a:solidFill>
                <a:srgbClr val="572E2D"/>
              </a:solidFill>
              <a:uFill>
                <a:solidFill>
                  <a:srgbClr val="572E2D"/>
                </a:solidFill>
              </a:uFill>
              <a:latin typeface="Noteworthy Bold"/>
              <a:ea typeface="Noteworthy Bold"/>
              <a:cs typeface="Noteworthy Bold"/>
              <a:sym typeface="Noteworthy Bold"/>
            </a:endParaRP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A mulher vai dos dias de princesa das flores, para os dias de sanduíches baratos e cuecas sujas. Em uma queda livre.</a:t>
            </a:r>
          </a:p>
          <a:p>
            <a:pPr lvl="0">
              <a:lnSpc>
                <a:spcPts val="3500"/>
              </a:lnSpc>
              <a:defRPr sz="1800"/>
            </a:pPr>
            <a:endParaRPr sz="2400" b="1">
              <a:solidFill>
                <a:srgbClr val="572E2D"/>
              </a:solidFill>
              <a:uFill>
                <a:solidFill>
                  <a:srgbClr val="572E2D"/>
                </a:solidFill>
              </a:uFill>
              <a:latin typeface="Noteworthy Bold"/>
              <a:ea typeface="Noteworthy Bold"/>
              <a:cs typeface="Noteworthy Bold"/>
              <a:sym typeface="Noteworthy Bold"/>
            </a:endParaRP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Trabalhos de CASA, nem pensar! Banheiros, louça, quintal. Não eles querem TV, comprar carros, no escritório o TAL, em casa um "NEANDERTAL" </a:t>
            </a:r>
          </a:p>
          <a:p>
            <a:pPr lvl="0">
              <a:lnSpc>
                <a:spcPts val="3500"/>
              </a:lnSpc>
              <a:defRPr sz="1800"/>
            </a:pPr>
            <a:endParaRPr sz="2400" b="1">
              <a:solidFill>
                <a:srgbClr val="572E2D"/>
              </a:solidFill>
              <a:uFill>
                <a:solidFill>
                  <a:srgbClr val="572E2D"/>
                </a:solidFill>
              </a:uFill>
              <a:latin typeface="Noteworthy Bold"/>
              <a:ea typeface="Noteworthy Bold"/>
              <a:cs typeface="Noteworthy Bold"/>
              <a:sym typeface="Noteworthy Bold"/>
            </a:endParaRPr>
          </a:p>
          <a:p>
            <a:pPr lvl="0">
              <a:lnSpc>
                <a:spcPts val="3500"/>
              </a:lnSpc>
              <a:defRPr sz="1800"/>
            </a:pPr>
            <a:r>
              <a:rPr sz="2400" b="1">
                <a:solidFill>
                  <a:srgbClr val="572E2D"/>
                </a:solidFill>
                <a:uFill>
                  <a:solidFill>
                    <a:srgbClr val="572E2D"/>
                  </a:solidFill>
                </a:uFill>
                <a:latin typeface="Noteworthy Bold"/>
                <a:ea typeface="Noteworthy Bold"/>
                <a:cs typeface="Noteworthy Bold"/>
                <a:sym typeface="Noteworthy Bold"/>
              </a:rPr>
              <a:t>Parece Não existir uma área onde os dois sexos se encaixe bem naturalmente.  </a:t>
            </a:r>
          </a:p>
        </p:txBody>
      </p:sp>
    </p:spTree>
    <p:extLst>
      <p:ext uri="{BB962C8B-B14F-4D97-AF65-F5344CB8AC3E}">
        <p14:creationId xmlns:p14="http://schemas.microsoft.com/office/powerpoint/2010/main" val="3070291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pt-BR" dirty="0" smtClean="0"/>
              <a:t>Lembre-se,</a:t>
            </a:r>
            <a:r>
              <a:rPr lang="pt-BR" baseline="0" dirty="0" smtClean="0"/>
              <a:t> você não tem uma segunda chance, para um casamento segundo o plano de Deus. Se você errar no primeira, as seguintes estarão sempre abaixo do esperado. Poderá até ser feliz, mas não plenamente...sempre abaixo do esperado...</a:t>
            </a:r>
          </a:p>
          <a:p>
            <a:pPr>
              <a:buFontTx/>
              <a:buChar char="-"/>
            </a:pPr>
            <a:endParaRPr lang="pt-BR" baseline="0" dirty="0" smtClean="0"/>
          </a:p>
          <a:p>
            <a:pPr>
              <a:buFontTx/>
              <a:buChar char="-"/>
            </a:pPr>
            <a:r>
              <a:rPr lang="pt-BR" baseline="0" dirty="0" smtClean="0"/>
              <a:t>- Peixe e o pássaro podem se casar? Podem! A questão é onde eles vão viver?</a:t>
            </a:r>
          </a:p>
          <a:p>
            <a:pPr>
              <a:buFontTx/>
              <a:buChar char="-"/>
            </a:pPr>
            <a:endParaRPr lang="pt-BR" baseline="0" dirty="0" smtClean="0"/>
          </a:p>
          <a:p>
            <a:pPr>
              <a:buFontTx/>
              <a:buChar char="-"/>
            </a:pPr>
            <a:r>
              <a:rPr lang="pt-BR" baseline="0" dirty="0" smtClean="0"/>
              <a:t>- Quando há incompatibilidade, não devem casar-se! Por toda a vida é muito tempo!</a:t>
            </a:r>
          </a:p>
          <a:p>
            <a:pPr>
              <a:buFontTx/>
              <a:buChar char="-"/>
            </a:pPr>
            <a:endParaRPr lang="pt-BR" baseline="0" dirty="0" smtClean="0"/>
          </a:p>
          <a:p>
            <a:pPr>
              <a:buFontTx/>
              <a:buChar char="-"/>
            </a:pPr>
            <a:r>
              <a:rPr lang="pt-BR" baseline="0" dirty="0" smtClean="0"/>
              <a:t>- </a:t>
            </a:r>
          </a:p>
          <a:p>
            <a:pPr>
              <a:buFontTx/>
              <a:buChar char="-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6074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53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2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7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Texto do Título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9116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508000" algn="ctr">
              <a:spcBef>
                <a:spcPts val="0"/>
              </a:spcBef>
              <a:buSzTx/>
              <a:buNone/>
              <a:defRPr sz="3600"/>
            </a:lvl3pPr>
            <a:lvl4pPr marL="0" indent="1016000" algn="ctr">
              <a:spcBef>
                <a:spcPts val="0"/>
              </a:spcBef>
              <a:buSzTx/>
              <a:buNone/>
              <a:defRPr sz="3600"/>
            </a:lvl4pPr>
            <a:lvl5pPr marL="0" indent="152400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Cinco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270000" y="7315200"/>
            <a:ext cx="10464800" cy="1879600"/>
          </a:xfrm>
          <a:prstGeom prst="rect">
            <a:avLst/>
          </a:prstGeom>
        </p:spPr>
        <p:txBody>
          <a:bodyPr lIns="50800" tIns="50800" rIns="50800" bIns="50800" anchor="ctr"/>
          <a:lstStyle>
            <a:lvl1pPr>
              <a:defRPr sz="72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7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Texto do Título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606985"/>
            <a:ext cx="10464800" cy="2164230"/>
          </a:xfrm>
          <a:prstGeom prst="rect">
            <a:avLst/>
          </a:prstGeom>
        </p:spPr>
        <p:txBody>
          <a:bodyPr lIns="50800" tIns="50800" rIns="50800" bIns="50800" anchor="ctr"/>
          <a:lstStyle>
            <a:lvl1pPr>
              <a:defRPr sz="72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7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Texto do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1270000" y="2771214"/>
            <a:ext cx="10464800" cy="5938372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Cinco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96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Texto do Título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Cinco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NUL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39" y="390595"/>
            <a:ext cx="1170432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96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Texto do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8"/>
              </a:buBlip>
            </a:lvl1pPr>
            <a:lvl2pPr>
              <a:buBlip>
                <a:blip r:embed="rId8"/>
              </a:buBlip>
            </a:lvl2pPr>
            <a:lvl3pPr>
              <a:buBlip>
                <a:blip r:embed="rId8"/>
              </a:buBlip>
            </a:lvl3pPr>
            <a:lvl4pPr>
              <a:buBlip>
                <a:blip r:embed="rId8"/>
              </a:buBlip>
            </a:lvl4pPr>
            <a:lvl5pPr>
              <a:buBlip>
                <a:blip r:embed="rId8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Nível de Corpo Cinco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algn="ctr" defTabSz="584200">
        <a:defRPr sz="96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1pPr>
      <a:lvl2pPr algn="ctr" defTabSz="584200">
        <a:defRPr sz="96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2pPr>
      <a:lvl3pPr algn="ctr" defTabSz="584200">
        <a:defRPr sz="96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3pPr>
      <a:lvl4pPr algn="ctr" defTabSz="584200">
        <a:defRPr sz="96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4pPr>
      <a:lvl5pPr algn="ctr" defTabSz="584200">
        <a:defRPr sz="96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5pPr>
      <a:lvl6pPr indent="457200" algn="ctr" defTabSz="584200">
        <a:defRPr sz="96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6pPr>
      <a:lvl7pPr indent="914400" algn="ctr" defTabSz="584200">
        <a:defRPr sz="96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7pPr>
      <a:lvl8pPr indent="1371600" algn="ctr" defTabSz="584200">
        <a:defRPr sz="96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8pPr>
      <a:lvl9pPr indent="1828800" algn="ctr" defTabSz="584200">
        <a:defRPr sz="96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9pPr>
    </p:titleStyle>
    <p:bodyStyle>
      <a:lvl1pPr marL="508000" indent="-508000" defTabSz="584200">
        <a:spcBef>
          <a:spcPts val="3000"/>
        </a:spcBef>
        <a:buSzPct val="30000"/>
        <a:buBlip>
          <a:blip r:embed="rId8"/>
        </a:buBlip>
        <a:defRPr sz="42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1pPr>
      <a:lvl2pPr marL="1693333" indent="-1185333" defTabSz="584200">
        <a:spcBef>
          <a:spcPts val="3000"/>
        </a:spcBef>
        <a:buSzPct val="30000"/>
        <a:buBlip>
          <a:blip r:embed="rId8"/>
        </a:buBlip>
        <a:defRPr sz="42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2pPr>
      <a:lvl3pPr marL="2201333" indent="-1185333" defTabSz="584200">
        <a:spcBef>
          <a:spcPts val="3000"/>
        </a:spcBef>
        <a:buSzPct val="30000"/>
        <a:buBlip>
          <a:blip r:embed="rId8"/>
        </a:buBlip>
        <a:defRPr sz="42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3pPr>
      <a:lvl4pPr marL="2709333" indent="-1185333" defTabSz="584200">
        <a:spcBef>
          <a:spcPts val="3000"/>
        </a:spcBef>
        <a:buSzPct val="30000"/>
        <a:buBlip>
          <a:blip r:embed="rId8"/>
        </a:buBlip>
        <a:defRPr sz="42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4pPr>
      <a:lvl5pPr marL="3217333" indent="-1185333" defTabSz="584200">
        <a:spcBef>
          <a:spcPts val="3000"/>
        </a:spcBef>
        <a:buSzPct val="30000"/>
        <a:buBlip>
          <a:blip r:embed="rId8"/>
        </a:buBlip>
        <a:defRPr sz="42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5pPr>
      <a:lvl6pPr marL="3674533" indent="-1185333" defTabSz="584200">
        <a:spcBef>
          <a:spcPts val="3000"/>
        </a:spcBef>
        <a:buSzPct val="30000"/>
        <a:buBlip>
          <a:blip r:embed="rId9"/>
        </a:buBlip>
        <a:defRPr sz="42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6pPr>
      <a:lvl7pPr marL="4131733" indent="-1185333" defTabSz="584200">
        <a:spcBef>
          <a:spcPts val="3000"/>
        </a:spcBef>
        <a:buSzPct val="30000"/>
        <a:buBlip>
          <a:blip r:embed="rId9"/>
        </a:buBlip>
        <a:defRPr sz="42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7pPr>
      <a:lvl8pPr marL="4588933" indent="-1185333" defTabSz="584200">
        <a:spcBef>
          <a:spcPts val="3000"/>
        </a:spcBef>
        <a:buSzPct val="30000"/>
        <a:buBlip>
          <a:blip r:embed="rId9"/>
        </a:buBlip>
        <a:defRPr sz="42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8pPr>
      <a:lvl9pPr marL="5046133" indent="-1185333" defTabSz="584200">
        <a:spcBef>
          <a:spcPts val="3000"/>
        </a:spcBef>
        <a:buSzPct val="30000"/>
        <a:buBlip>
          <a:blip r:embed="rId9"/>
        </a:buBlip>
        <a:defRPr sz="4200">
          <a:solidFill>
            <a:srgbClr val="2F1A14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9pPr>
    </p:bodyStyle>
    <p:otherStyle>
      <a:lvl1pPr algn="r" defTabSz="584200">
        <a:defRPr sz="1200">
          <a:solidFill>
            <a:schemeClr val="tx1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1pPr>
      <a:lvl2pPr algn="r" defTabSz="584200">
        <a:defRPr sz="1200">
          <a:solidFill>
            <a:schemeClr val="tx1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2pPr>
      <a:lvl3pPr indent="508000" algn="r" defTabSz="584200">
        <a:defRPr sz="1200">
          <a:solidFill>
            <a:schemeClr val="tx1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3pPr>
      <a:lvl4pPr indent="1016000" algn="r" defTabSz="584200">
        <a:defRPr sz="1200">
          <a:solidFill>
            <a:schemeClr val="tx1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4pPr>
      <a:lvl5pPr indent="1524000" algn="r" defTabSz="584200">
        <a:defRPr sz="1200">
          <a:solidFill>
            <a:schemeClr val="tx1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5pPr>
      <a:lvl6pPr algn="r" defTabSz="584200">
        <a:defRPr sz="1200">
          <a:solidFill>
            <a:schemeClr val="tx1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6pPr>
      <a:lvl7pPr algn="r" defTabSz="584200">
        <a:defRPr sz="1200">
          <a:solidFill>
            <a:schemeClr val="tx1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7pPr>
      <a:lvl8pPr algn="r" defTabSz="584200">
        <a:defRPr sz="1200">
          <a:solidFill>
            <a:schemeClr val="tx1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8pPr>
      <a:lvl9pPr algn="r" defTabSz="584200">
        <a:defRPr sz="1200">
          <a:solidFill>
            <a:schemeClr val="tx1"/>
          </a:solidFill>
          <a:uFill>
            <a:solidFill>
              <a:srgbClr val="2F1A14"/>
            </a:solidFill>
          </a:uFill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G_2619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186" y="16061"/>
            <a:ext cx="12992429" cy="974432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ângulo 2"/>
          <p:cNvSpPr/>
          <p:nvPr/>
        </p:nvSpPr>
        <p:spPr>
          <a:xfrm>
            <a:off x="90488" y="46038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9752" y="6835532"/>
            <a:ext cx="1211902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6000" b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Relacionamentos</a:t>
            </a:r>
          </a:p>
          <a:p>
            <a:pPr algn="r">
              <a:defRPr/>
            </a:pPr>
            <a:r>
              <a:rPr lang="pt-BR" sz="2800" b="1" kern="12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Pastoral Estudantil – </a:t>
            </a:r>
            <a:r>
              <a:rPr lang="pt-BR" sz="2800" b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APV</a:t>
            </a:r>
            <a:endParaRPr lang="pt-BR" sz="2800" b="1" kern="1200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r">
              <a:defRPr/>
            </a:pPr>
            <a:r>
              <a:rPr lang="pt-BR" sz="2800" b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Pr. Donizete Nobre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720725" y="-209550"/>
            <a:ext cx="15097125" cy="101727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457200" y="406300"/>
            <a:ext cx="7891463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pt-BR" sz="8000" b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</a:rPr>
              <a:t>6 se separam</a:t>
            </a:r>
            <a:endParaRPr lang="pt-BR" sz="8000" b="1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6227762" y="2435125"/>
            <a:ext cx="7632700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defRPr>
            </a:lvl1pPr>
          </a:lstStyle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lang="pt-BR" sz="8000" b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</a:rPr>
              <a:t>4 se toleram</a:t>
            </a:r>
            <a:endParaRPr lang="pt-BR" sz="8000" b="1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1470025" y="6569664"/>
            <a:ext cx="1204118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8000">
                <a:solidFill>
                  <a:srgbClr val="86392E"/>
                </a:solidFill>
                <a:uFill>
                  <a:solidFill>
                    <a:srgbClr val="86392E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pt-BR" sz="7200" b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</a:rPr>
              <a:t>Apenas 2 são felizes</a:t>
            </a:r>
            <a:endParaRPr lang="pt-BR" sz="7200" b="1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-1220679" y="5482873"/>
            <a:ext cx="5270040" cy="558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?</a:t>
            </a:r>
          </a:p>
        </p:txBody>
      </p:sp>
      <p:sp>
        <p:nvSpPr>
          <p:cNvPr id="55" name="Shape 55"/>
          <p:cNvSpPr/>
          <p:nvPr/>
        </p:nvSpPr>
        <p:spPr>
          <a:xfrm>
            <a:off x="6441139" y="-882712"/>
            <a:ext cx="5270040" cy="558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?</a:t>
            </a:r>
          </a:p>
        </p:txBody>
      </p:sp>
      <p:sp>
        <p:nvSpPr>
          <p:cNvPr id="56" name="Shape 56"/>
          <p:cNvSpPr/>
          <p:nvPr/>
        </p:nvSpPr>
        <p:spPr>
          <a:xfrm>
            <a:off x="2342233" y="892850"/>
            <a:ext cx="5270040" cy="5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?</a:t>
            </a:r>
          </a:p>
        </p:txBody>
      </p:sp>
      <p:sp>
        <p:nvSpPr>
          <p:cNvPr id="57" name="Shape 57"/>
          <p:cNvSpPr/>
          <p:nvPr/>
        </p:nvSpPr>
        <p:spPr>
          <a:xfrm>
            <a:off x="10067827" y="5122656"/>
            <a:ext cx="5270039" cy="558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?</a:t>
            </a:r>
          </a:p>
        </p:txBody>
      </p:sp>
      <p:sp>
        <p:nvSpPr>
          <p:cNvPr id="58" name="Shape 58"/>
          <p:cNvSpPr/>
          <p:nvPr/>
        </p:nvSpPr>
        <p:spPr>
          <a:xfrm>
            <a:off x="-1220679" y="892850"/>
            <a:ext cx="5270040" cy="5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?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12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0" presetClass="entr" presetSubtype="0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3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6" presetID="22" presetClass="entr" presetSubtype="4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22" presetClass="entr" presetSubtype="4" fill="hold" grpId="5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750"/>
                            </p:stCondLst>
                            <p:childTnLst>
                              <p:par>
                                <p:cTn id="24" presetID="22" presetClass="entr" presetSubtype="4" fill="hold" grpId="6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250"/>
                            </p:stCondLst>
                            <p:childTnLst>
                              <p:par>
                                <p:cTn id="28" presetID="22" presetClass="entr" presetSubtype="4" fill="hold" grpId="7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750"/>
                            </p:stCondLst>
                            <p:childTnLst>
                              <p:par>
                                <p:cTn id="32" presetID="22" presetClass="entr" presetSubtype="4" fill="hold" grpId="8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1" animBg="1" advAuto="0"/>
      <p:bldP spid="52" grpId="2" animBg="1" advAuto="0"/>
      <p:bldP spid="53" grpId="3" animBg="1" advAuto="0"/>
      <p:bldP spid="54" grpId="4" animBg="1" advAuto="0"/>
      <p:bldP spid="55" grpId="5" animBg="1" advAuto="0"/>
      <p:bldP spid="56" grpId="6" animBg="1" advAuto="0"/>
      <p:bldP spid="57" grpId="7" animBg="1" advAuto="0"/>
      <p:bldP spid="58" grpId="8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87313" y="-106363"/>
            <a:ext cx="13179425" cy="996632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ângulo 2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cover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G_2622.jpeg"/>
          <p:cNvPicPr/>
          <p:nvPr/>
        </p:nvPicPr>
        <p:blipFill>
          <a:blip r:embed="rId2" cstate="print">
            <a:extLst/>
          </a:blip>
          <a:srcRect b="29716"/>
          <a:stretch>
            <a:fillRect/>
          </a:stretch>
        </p:blipFill>
        <p:spPr>
          <a:xfrm>
            <a:off x="17264" y="-55507"/>
            <a:ext cx="12970308" cy="11791349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3817008" y="2137897"/>
            <a:ext cx="537078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7200">
                <a:solidFill>
                  <a:srgbClr val="141414"/>
                </a:solidFill>
                <a:uFill>
                  <a:solidFill>
                    <a:srgbClr val="2F1A1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pt-BR" sz="6000" b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</a:rPr>
              <a:t>Diferenças </a:t>
            </a:r>
            <a:endParaRPr lang="pt-BR" sz="6000" b="1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-235768"/>
            <a:ext cx="13004800" cy="1034447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ângulo 2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77937" y="-265113"/>
            <a:ext cx="10447339" cy="10283825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 flipV="1">
            <a:off x="9083675" y="2292350"/>
            <a:ext cx="1506537" cy="290513"/>
          </a:xfrm>
          <a:prstGeom prst="rect">
            <a:avLst/>
          </a:prstGeom>
          <a:gradFill>
            <a:gsLst>
              <a:gs pos="0">
                <a:srgbClr val="282013"/>
              </a:gs>
              <a:gs pos="100000">
                <a:srgbClr val="6E5D44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 flipV="1">
            <a:off x="9083675" y="1568450"/>
            <a:ext cx="1506537" cy="292100"/>
          </a:xfrm>
          <a:prstGeom prst="rect">
            <a:avLst/>
          </a:prstGeom>
          <a:gradFill>
            <a:gsLst>
              <a:gs pos="0">
                <a:srgbClr val="282013"/>
              </a:gs>
              <a:gs pos="100000">
                <a:srgbClr val="6E5D44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defRPr>
            </a:pPr>
            <a:endParaRPr/>
          </a:p>
        </p:txBody>
      </p:sp>
      <p:sp>
        <p:nvSpPr>
          <p:cNvPr id="5" name="Retângulo 4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5412824">
            <a:off x="1117600" y="-1798638"/>
            <a:ext cx="10769600" cy="133508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" name="Group 76"/>
          <p:cNvGrpSpPr/>
          <p:nvPr/>
        </p:nvGrpSpPr>
        <p:grpSpPr>
          <a:xfrm>
            <a:off x="2609850" y="7859712"/>
            <a:ext cx="7408862" cy="1674813"/>
            <a:chOff x="0" y="0"/>
            <a:chExt cx="7408862" cy="1674812"/>
          </a:xfrm>
        </p:grpSpPr>
        <p:sp>
          <p:nvSpPr>
            <p:cNvPr id="74" name="Shape 74"/>
            <p:cNvSpPr/>
            <p:nvPr/>
          </p:nvSpPr>
          <p:spPr>
            <a:xfrm>
              <a:off x="0" y="0"/>
              <a:ext cx="7408863" cy="1674813"/>
            </a:xfrm>
            <a:prstGeom prst="rect">
              <a:avLst/>
            </a:prstGeom>
            <a:gradFill flip="none" rotWithShape="1">
              <a:gsLst>
                <a:gs pos="0">
                  <a:srgbClr val="282013"/>
                </a:gs>
                <a:gs pos="100000">
                  <a:srgbClr val="6E5D4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2F1A14"/>
                  </a:solidFill>
                  <a:uFill>
                    <a:solidFill>
                      <a:srgbClr val="2F1A14"/>
                    </a:solidFill>
                  </a:uFill>
                </a:defRPr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0" y="113506"/>
              <a:ext cx="7408863" cy="144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41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Marker Felt"/>
                  <a:ea typeface="Marker Felt"/>
                  <a:cs typeface="Marker Felt"/>
                  <a:sym typeface="Marker Felt"/>
                </a:rPr>
                <a:t>Nomes das cores se</a:t>
              </a:r>
            </a:p>
            <a:p>
              <a:pPr lvl="0">
                <a:defRPr sz="1800">
                  <a:uFillTx/>
                </a:defRPr>
              </a:pPr>
              <a:r>
                <a:rPr sz="41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Marker Felt"/>
                  <a:ea typeface="Marker Felt"/>
                  <a:cs typeface="Marker Felt"/>
                  <a:sym typeface="Marker Felt"/>
                </a:rPr>
                <a:t>Você é um homem</a:t>
              </a: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2647950" y="-33338"/>
            <a:ext cx="7929562" cy="1789113"/>
            <a:chOff x="0" y="0"/>
            <a:chExt cx="7929562" cy="1789112"/>
          </a:xfrm>
        </p:grpSpPr>
        <p:sp>
          <p:nvSpPr>
            <p:cNvPr id="77" name="Shape 77"/>
            <p:cNvSpPr/>
            <p:nvPr/>
          </p:nvSpPr>
          <p:spPr>
            <a:xfrm>
              <a:off x="0" y="0"/>
              <a:ext cx="7929563" cy="1789113"/>
            </a:xfrm>
            <a:prstGeom prst="rect">
              <a:avLst/>
            </a:prstGeom>
            <a:gradFill flip="none" rotWithShape="1">
              <a:gsLst>
                <a:gs pos="0">
                  <a:srgbClr val="282013"/>
                </a:gs>
                <a:gs pos="100000">
                  <a:srgbClr val="6E5D4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2F1A14"/>
                  </a:solidFill>
                  <a:uFill>
                    <a:solidFill>
                      <a:srgbClr val="2F1A14"/>
                    </a:solidFill>
                  </a:uFill>
                </a:defRPr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0" y="170656"/>
              <a:ext cx="7929563" cy="144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41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Marker Felt"/>
                  <a:ea typeface="Marker Felt"/>
                  <a:cs typeface="Marker Felt"/>
                  <a:sym typeface="Marker Felt"/>
                </a:rPr>
                <a:t>Nomes das cores se</a:t>
              </a:r>
            </a:p>
            <a:p>
              <a:pPr lvl="0">
                <a:defRPr sz="1800">
                  <a:uFillTx/>
                </a:defRPr>
              </a:pPr>
              <a:r>
                <a:rPr sz="41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Marker Felt"/>
                  <a:ea typeface="Marker Felt"/>
                  <a:cs typeface="Marker Felt"/>
                  <a:sym typeface="Marker Felt"/>
                </a:rPr>
                <a:t>Você é uma mulher</a:t>
              </a:r>
            </a:p>
          </p:txBody>
        </p:sp>
      </p:grpSp>
    </p:spTree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738188" y="1655762"/>
            <a:ext cx="14684376" cy="645318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ângulo 2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newsfla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27000" y="-127000"/>
            <a:ext cx="10739438" cy="100076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>
            <a:spLocks noGrp="1"/>
          </p:cNvSpPr>
          <p:nvPr>
            <p:ph type="body" idx="1"/>
          </p:nvPr>
        </p:nvSpPr>
        <p:spPr>
          <a:xfrm>
            <a:off x="3441700" y="7861300"/>
            <a:ext cx="11730038" cy="38782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>
                <a:solidFill>
                  <a:srgbClr val="1C1224"/>
                </a:solidFill>
                <a:uFill>
                  <a:solidFill>
                    <a:srgbClr val="1C1224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lang="pt-BR" sz="8000" b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ea typeface="+mn-ea"/>
                <a:cs typeface="+mn-cs"/>
                <a:sym typeface="Papyrus"/>
              </a:rPr>
              <a:t>vestir roupas</a:t>
            </a:r>
            <a:endParaRPr lang="pt-BR" sz="8000" b="1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ea typeface="+mn-ea"/>
              <a:cs typeface="+mn-cs"/>
              <a:sym typeface="Papyru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35037" y="-215900"/>
            <a:ext cx="11561763" cy="101854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ângulo 2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546225" y="-230188"/>
            <a:ext cx="9910762" cy="990758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ângulo 2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G_2619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21398926">
            <a:off x="421744" y="299395"/>
            <a:ext cx="6482529" cy="4861897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/>
          <p:nvPr/>
        </p:nvSpPr>
        <p:spPr>
          <a:xfrm>
            <a:off x="2239275" y="6293475"/>
            <a:ext cx="8261804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7500">
                <a:solidFill>
                  <a:srgbClr val="141414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pt-BR" sz="8000" b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ea typeface="+mn-ea"/>
                <a:cs typeface="+mn-cs"/>
                <a:sym typeface="Papyrus"/>
              </a:rPr>
              <a:t>Relacionamentos</a:t>
            </a:r>
            <a:endParaRPr lang="pt-BR" sz="8000" b="1" kern="1200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ea typeface="+mn-ea"/>
              <a:cs typeface="+mn-cs"/>
              <a:sym typeface="Papyrus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7390427" y="3455474"/>
            <a:ext cx="445730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 b="1">
                <a:solidFill>
                  <a:srgbClr val="29297A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6000" b="1" dirty="0" err="1">
                <a:solidFill>
                  <a:srgbClr val="29297A"/>
                </a:solidFill>
                <a:uFill>
                  <a:solidFill/>
                </a:uFill>
              </a:rPr>
              <a:t>Efésios</a:t>
            </a:r>
            <a:r>
              <a:rPr sz="6000" b="1" dirty="0">
                <a:solidFill>
                  <a:srgbClr val="29297A"/>
                </a:solidFill>
                <a:uFill>
                  <a:solidFill/>
                </a:uFill>
              </a:rPr>
              <a:t> 4:27</a:t>
            </a:r>
          </a:p>
        </p:txBody>
      </p:sp>
      <p:sp>
        <p:nvSpPr>
          <p:cNvPr id="5" name="Retângulo 4"/>
          <p:cNvSpPr/>
          <p:nvPr/>
        </p:nvSpPr>
        <p:spPr>
          <a:xfrm>
            <a:off x="90488" y="46038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-103188"/>
            <a:ext cx="13171488" cy="995997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ângulo 2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55650" y="-258763"/>
            <a:ext cx="11491912" cy="10847389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5663238" y="8344325"/>
            <a:ext cx="2547225" cy="3561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4" name="Retângulo 3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79388" y="-174625"/>
            <a:ext cx="13584238" cy="1027112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ângulo 2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590675" y="-255588"/>
            <a:ext cx="10145712" cy="1026477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ângulo 2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919979">
            <a:off x="4419600" y="4065587"/>
            <a:ext cx="5518150" cy="5583238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630237" y="-253702"/>
            <a:ext cx="11447463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pt-BR" sz="80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ea typeface="+mn-ea"/>
                <a:cs typeface="+mn-cs"/>
                <a:sym typeface="Papyrus"/>
              </a:rPr>
              <a:t>Porque  Deus nos fez tão diferentes!</a:t>
            </a:r>
            <a:endParaRPr lang="pt-BR" sz="80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ea typeface="+mn-ea"/>
              <a:cs typeface="+mn-cs"/>
              <a:sym typeface="Papyru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13768" y="2428528"/>
            <a:ext cx="2511425" cy="25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1605856" y="916360"/>
            <a:ext cx="9783762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pt-BR" sz="80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ea typeface="+mn-ea"/>
                <a:cs typeface="+mn-cs"/>
                <a:sym typeface="Papyrus"/>
              </a:rPr>
              <a:t>Porque  Deus nos fez tão diferentes!</a:t>
            </a:r>
            <a:endParaRPr lang="pt-BR" sz="80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ea typeface="+mn-ea"/>
              <a:cs typeface="+mn-cs"/>
              <a:sym typeface="Papyrus"/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1893888" y="5020816"/>
            <a:ext cx="1069094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800" b="0">
                <a:solidFill>
                  <a:srgbClr val="000000"/>
                </a:solidFill>
                <a:uFillTx/>
              </a:defRPr>
            </a:pPr>
            <a:r>
              <a:rPr lang="pt-BR" sz="60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Nossas diferenças nos levam a:</a:t>
            </a:r>
          </a:p>
        </p:txBody>
      </p:sp>
      <p:sp>
        <p:nvSpPr>
          <p:cNvPr id="7" name="Retângulo 6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181920" y="6388968"/>
            <a:ext cx="118201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  <a:defRPr sz="1800" b="0">
                <a:solidFill>
                  <a:srgbClr val="000000"/>
                </a:solidFill>
                <a:uFillTx/>
              </a:defRPr>
            </a:pPr>
            <a:r>
              <a:rPr lang="pt-BR" sz="32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Uma complementaridade no relacionamento</a:t>
            </a:r>
          </a:p>
          <a:p>
            <a:pPr algn="l">
              <a:buFont typeface="Wingdings" pitchFamily="2" charset="2"/>
              <a:buChar char="ü"/>
              <a:defRPr sz="1800" b="0">
                <a:solidFill>
                  <a:srgbClr val="000000"/>
                </a:solidFill>
                <a:uFillTx/>
              </a:defRPr>
            </a:pPr>
            <a:r>
              <a:rPr lang="pt-BR" sz="3200" kern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</a:rPr>
              <a:t>Pepender</a:t>
            </a:r>
            <a:r>
              <a:rPr lang="pt-BR" sz="32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</a:rPr>
              <a:t> de Deus</a:t>
            </a:r>
          </a:p>
          <a:p>
            <a:pPr algn="l">
              <a:buFont typeface="Wingdings" pitchFamily="2" charset="2"/>
              <a:buChar char="ü"/>
              <a:defRPr sz="1800" b="0">
                <a:solidFill>
                  <a:srgbClr val="000000"/>
                </a:solidFill>
                <a:uFillTx/>
              </a:defRPr>
            </a:pPr>
            <a:r>
              <a:rPr lang="pt-BR" sz="32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Uma intimidade profunda</a:t>
            </a:r>
          </a:p>
          <a:p>
            <a:pPr algn="l">
              <a:buFont typeface="Wingdings" pitchFamily="2" charset="2"/>
              <a:buChar char="ü"/>
              <a:defRPr sz="1800" b="0">
                <a:solidFill>
                  <a:srgbClr val="000000"/>
                </a:solidFill>
                <a:uFillTx/>
              </a:defRPr>
            </a:pPr>
            <a:endParaRPr lang="pt-BR" sz="3200" kern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sym typeface="Marker Felt"/>
            </a:endParaRPr>
          </a:p>
          <a:p>
            <a:pPr algn="l">
              <a:buFont typeface="Wingdings" pitchFamily="2" charset="2"/>
              <a:buChar char="ü"/>
              <a:defRPr sz="1800" b="0">
                <a:solidFill>
                  <a:srgbClr val="000000"/>
                </a:solidFill>
                <a:uFillTx/>
              </a:defRPr>
            </a:pPr>
            <a:endParaRPr lang="pt-BR" sz="32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sym typeface="Marker Felt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1" dur="1000" fill="hold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2" animBg="1" advAuto="0"/>
      <p:bldP spid="115" grpId="3" animBg="1" advAuto="0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1269999" y="-177800"/>
            <a:ext cx="10464802" cy="21066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6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pt-BR" sz="80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</a:rPr>
              <a:t>Como acertar?</a:t>
            </a:r>
            <a:endParaRPr lang="pt-BR" sz="80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</a:endParaRPr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xfrm>
            <a:off x="511175" y="1884362"/>
            <a:ext cx="11980862" cy="713581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502919" lvl="0" indent="-502919" defTabSz="578358">
              <a:spcBef>
                <a:spcPts val="2900"/>
              </a:spcBef>
              <a:buBlip>
                <a:blip r:embed="rId3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lang="pt-BR" sz="40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Adaptados um ao outro: Antes do casamento, se familiarizem. Conheçam seus interesses. Peixe e pássaro.</a:t>
            </a:r>
          </a:p>
          <a:p>
            <a:pPr marL="502919" lvl="0" indent="-502919" defTabSz="578358">
              <a:spcBef>
                <a:spcPts val="2900"/>
              </a:spcBef>
              <a:buBlip>
                <a:blip r:embed="rId3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lang="pt-BR" sz="40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Casamentos subvertidos pela incompatibilidade: disponibilidade de adaptar-se ao temperamento, abandonar desagradáveis divergências, não devem casar.</a:t>
            </a:r>
          </a:p>
          <a:p>
            <a:pPr marL="502919" indent="-502919" defTabSz="578358">
              <a:spcBef>
                <a:spcPts val="29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pt-BR" sz="40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Frutos do amor sego: É uma doença, e passa após a luz de Mel.</a:t>
            </a:r>
            <a:endParaRPr lang="pt-BR" sz="40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sym typeface="Marker Fe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73038" y="-369888"/>
            <a:ext cx="13350876" cy="1008697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1029792" y="0"/>
            <a:ext cx="1049178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2F0906"/>
                </a:solidFill>
                <a:uFill>
                  <a:solidFill>
                    <a:srgbClr val="2F0906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pt-BR" sz="66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Comprometimento</a:t>
            </a:r>
            <a:endParaRPr lang="pt-BR" sz="66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sym typeface="Marker Fe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15900" y="-220663"/>
            <a:ext cx="13484225" cy="10194925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847725" y="3095297"/>
            <a:ext cx="670560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defRPr>
            </a:lvl1pPr>
          </a:lstStyle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lang="pt-BR" sz="66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Falta Aceitação</a:t>
            </a:r>
            <a:endParaRPr lang="pt-BR" sz="66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sym typeface="Marker Fe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63650" y="-185738"/>
            <a:ext cx="10475912" cy="1047432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6430392" y="1302837"/>
            <a:ext cx="4670996" cy="1810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5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pt-BR" sz="66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ea typeface="+mn-ea"/>
                <a:cs typeface="+mn-cs"/>
              </a:rPr>
              <a:t>Valorização</a:t>
            </a:r>
            <a:r>
              <a:rPr sz="4500" dirty="0" smtClean="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rPr>
              <a:t>!</a:t>
            </a:r>
            <a:endParaRPr sz="4500" dirty="0">
              <a:solidFill>
                <a:srgbClr val="2F1A14"/>
              </a:solidFill>
              <a:uFill>
                <a:solidFill>
                  <a:srgbClr val="2F1A14"/>
                </a:solidFill>
              </a:u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87325" y="0"/>
            <a:ext cx="12628562" cy="9998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692900" y="4368800"/>
            <a:ext cx="131763" cy="13176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tângulo 3"/>
          <p:cNvSpPr/>
          <p:nvPr/>
        </p:nvSpPr>
        <p:spPr>
          <a:xfrm>
            <a:off x="90488" y="46038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07950" y="-120650"/>
            <a:ext cx="13219112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4081462" y="2222172"/>
            <a:ext cx="659740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000" b="1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pt-BR" sz="66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ea typeface="+mn-ea"/>
                <a:cs typeface="+mn-cs"/>
              </a:rPr>
              <a:t>Comunicação</a:t>
            </a:r>
            <a:endParaRPr lang="pt-BR" sz="66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930275" y="-731838"/>
            <a:ext cx="14865350" cy="1121727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ângulo 2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1173808" y="-779536"/>
            <a:ext cx="10464802" cy="34240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pt-BR" sz="80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Então</a:t>
            </a:r>
            <a:endParaRPr lang="pt-BR" sz="80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sym typeface="Marker Felt"/>
            </a:endParaRPr>
          </a:p>
        </p:txBody>
      </p:sp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xfrm>
            <a:off x="1269999" y="2333625"/>
            <a:ext cx="10464802" cy="5842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l"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lang="pt-BR" sz="5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Palavras de afirmação</a:t>
            </a:r>
          </a:p>
          <a:p>
            <a:pPr algn="l"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lang="pt-BR" sz="5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Qualidade de tempo</a:t>
            </a:r>
          </a:p>
          <a:p>
            <a:pPr algn="l"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lang="pt-BR" sz="5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Receber e dar presentes</a:t>
            </a:r>
          </a:p>
          <a:p>
            <a:pPr algn="l"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lang="pt-BR" sz="5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Formas de servir</a:t>
            </a:r>
          </a:p>
          <a:p>
            <a:pPr algn="l"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lang="pt-BR" sz="5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Toque </a:t>
            </a:r>
            <a:r>
              <a:rPr lang="pt-BR" sz="5400" kern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fisíco</a:t>
            </a:r>
            <a:endParaRPr lang="pt-BR" sz="54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sym typeface="Marker Fe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1173808" y="556320"/>
            <a:ext cx="11209065" cy="741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lang="pt-BR" sz="48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FF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Leia: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endParaRPr lang="pt-BR" sz="4800" kern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sym typeface="Marker Felt"/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lang="pt-BR" sz="48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Bíblia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lang="pt-BR" sz="48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Conselhos aos Jovens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lang="pt-BR" sz="48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Mente caráter e personalidade I e II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lang="pt-BR" sz="48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sym typeface="Marker Felt"/>
              </a:rPr>
              <a:t>O Lar Adventista </a:t>
            </a:r>
            <a:endParaRPr lang="pt-BR" sz="48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sym typeface="Marker Fel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5244" y="23019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3429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6858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10287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13716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7145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20574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24003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2743200" algn="ctr" defTabSz="457200">
              <a:defRPr sz="4200">
                <a:solidFill>
                  <a:schemeClr val="lt1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20215611">
            <a:off x="674687" y="1217612"/>
            <a:ext cx="6162676" cy="4908551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0" y="6662737"/>
            <a:ext cx="11734800" cy="25320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2000" i="1">
                <a:latin typeface="Party LET"/>
                <a:ea typeface="Party LET"/>
                <a:cs typeface="Party LET"/>
                <a:sym typeface="Party LET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  <a:uFillTx/>
              </a:defRPr>
            </a:pPr>
            <a:r>
              <a:rPr lang="pt-BR" sz="9600" b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ea typeface="+mn-ea"/>
                <a:cs typeface="+mn-cs"/>
                <a:sym typeface="Papyrus"/>
              </a:rPr>
              <a:t>Gen. 2:18-23</a:t>
            </a:r>
            <a:endParaRPr lang="pt-BR" sz="9600" b="1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ea typeface="+mn-ea"/>
              <a:cs typeface="+mn-cs"/>
              <a:sym typeface="Papyrus"/>
            </a:endParaRPr>
          </a:p>
        </p:txBody>
      </p:sp>
      <p:pic>
        <p:nvPicPr>
          <p:cNvPr id="30" name="image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1169687">
            <a:off x="6827837" y="577850"/>
            <a:ext cx="5621338" cy="56213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tângulo 4"/>
          <p:cNvSpPr/>
          <p:nvPr/>
        </p:nvSpPr>
        <p:spPr>
          <a:xfrm>
            <a:off x="90488" y="46038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33363" y="-344488"/>
            <a:ext cx="13471525" cy="101854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295275" y="-1318742"/>
            <a:ext cx="12412662" cy="42513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 sz="1800" i="0">
                <a:solidFill>
                  <a:srgbClr val="000000"/>
                </a:solidFill>
                <a:uFillTx/>
              </a:defRPr>
            </a:pPr>
            <a:r>
              <a:rPr lang="pt-BR" sz="8000" b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ea typeface="+mn-ea"/>
                <a:cs typeface="+mn-cs"/>
                <a:sym typeface="Papyrus"/>
              </a:rPr>
              <a:t>Até que a morte os separe?</a:t>
            </a:r>
            <a:endParaRPr lang="pt-BR" sz="8000" b="1" kern="1200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ea typeface="+mn-ea"/>
              <a:cs typeface="+mn-cs"/>
              <a:sym typeface="Papyrus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body" idx="4294967295"/>
          </p:nvPr>
        </p:nvSpPr>
        <p:spPr>
          <a:xfrm>
            <a:off x="447675" y="6677000"/>
            <a:ext cx="11085512" cy="2390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0" i="1">
                <a:latin typeface="Party LET"/>
                <a:ea typeface="Party LET"/>
                <a:cs typeface="Party LET"/>
                <a:sym typeface="Party LET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  <a:uFillTx/>
              </a:defRPr>
            </a:pPr>
            <a:r>
              <a:rPr lang="pt-BR" sz="8000" b="1" i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ea typeface="+mn-ea"/>
                <a:cs typeface="+mn-cs"/>
                <a:sym typeface="Papyrus"/>
              </a:rPr>
              <a:t>Gen. 2:24</a:t>
            </a:r>
            <a:endParaRPr lang="pt-BR" sz="8000" b="1" i="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ea typeface="+mn-ea"/>
              <a:cs typeface="+mn-cs"/>
              <a:sym typeface="Papyru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488" y="46038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21132528">
            <a:off x="465137" y="-738188"/>
            <a:ext cx="8958263" cy="106553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/>
          <p:nvPr/>
        </p:nvSpPr>
        <p:spPr>
          <a:xfrm rot="1156925">
            <a:off x="4456024" y="5249038"/>
            <a:ext cx="8359775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2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pt-BR" sz="8000" b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ea typeface="+mn-ea"/>
                <a:cs typeface="+mn-cs"/>
                <a:sym typeface="Papyrus"/>
              </a:rPr>
              <a:t>Felizes para sempre?</a:t>
            </a:r>
            <a:endParaRPr lang="pt-BR" sz="8000" b="1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ea typeface="+mn-ea"/>
              <a:cs typeface="+mn-cs"/>
              <a:sym typeface="Papyru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488" y="46038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30175" y="-168275"/>
            <a:ext cx="13411200" cy="100901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ângulo 2"/>
          <p:cNvSpPr/>
          <p:nvPr/>
        </p:nvSpPr>
        <p:spPr>
          <a:xfrm>
            <a:off x="90488" y="46038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20384427">
            <a:off x="171450" y="-23813"/>
            <a:ext cx="9726612" cy="7334251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4483100" y="7589738"/>
            <a:ext cx="8164512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0">
                <a:solidFill>
                  <a:srgbClr val="2F1A14"/>
                </a:solidFill>
                <a:uFill>
                  <a:solidFill>
                    <a:srgbClr val="2F1A14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pt-BR" sz="8000" b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</a:rPr>
              <a:t>2 anos depois...</a:t>
            </a:r>
            <a:endParaRPr lang="pt-BR" sz="8000" b="1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0488" y="46038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42888" y="198438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577850" y="261937"/>
            <a:ext cx="13708062" cy="9228139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/>
        </p:nvSpPr>
        <p:spPr>
          <a:xfrm>
            <a:off x="2037904" y="868325"/>
            <a:ext cx="943304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400">
                <a:solidFill>
                  <a:srgbClr val="2F0906"/>
                </a:solidFill>
                <a:uFill>
                  <a:solidFill>
                    <a:srgbClr val="2F0906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pt-BR" sz="8000" b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Tx/>
                <a:latin typeface="Berlin Sans FB Demi" pitchFamily="34" charset="0"/>
                <a:ea typeface="+mn-ea"/>
                <a:cs typeface="+mn-cs"/>
                <a:sym typeface="Papyrus"/>
              </a:rPr>
              <a:t>...de cada 12 casais:</a:t>
            </a:r>
            <a:endParaRPr lang="pt-BR" sz="8000" b="1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Tx/>
              <a:latin typeface="Berlin Sans FB Demi" pitchFamily="34" charset="0"/>
              <a:ea typeface="+mn-ea"/>
              <a:cs typeface="+mn-cs"/>
              <a:sym typeface="Papyru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0488" y="46038"/>
            <a:ext cx="12914312" cy="97075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Papyrus"/>
        <a:ea typeface="Papyrus"/>
        <a:cs typeface="Papyrus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Papyrus"/>
        <a:ea typeface="Papyrus"/>
        <a:cs typeface="Papyrus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604</Words>
  <Application>Microsoft Office PowerPoint</Application>
  <PresentationFormat>Personalizar</PresentationFormat>
  <Paragraphs>97</Paragraphs>
  <Slides>33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2" baseType="lpstr">
      <vt:lpstr>Avenir</vt:lpstr>
      <vt:lpstr>Berlin Sans FB Demi</vt:lpstr>
      <vt:lpstr>Chalkduster</vt:lpstr>
      <vt:lpstr>Marker Felt</vt:lpstr>
      <vt:lpstr>Noteworthy Bold</vt:lpstr>
      <vt:lpstr>Papyrus</vt:lpstr>
      <vt:lpstr>Trebuchet MS</vt:lpstr>
      <vt:lpstr>Wingdings</vt:lpstr>
      <vt:lpstr>Default</vt:lpstr>
      <vt:lpstr>Apresentação do PowerPoint</vt:lpstr>
      <vt:lpstr>Apresentação do PowerPoint</vt:lpstr>
      <vt:lpstr>Apresentação do PowerPoint</vt:lpstr>
      <vt:lpstr>Gen. 2:18-23</vt:lpstr>
      <vt:lpstr>Até que a morte os separe?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acertar?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Então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PE2015-C14-RELACIONAMENTOS</dc:title>
  <dc:subject>PASTOR DE ESCOLA</dc:subject>
  <dc:creator>Pr. MARCELO AUGUSTO DE CARVALHO</dc:creator>
  <cp:keywords>www.4tons.com</cp:keywords>
  <dc:description>COMÉRCIO PROIBIDO. USO PESSOAL</dc:description>
  <cp:lastModifiedBy>pr. marcelo carvalho</cp:lastModifiedBy>
  <cp:revision>6</cp:revision>
  <dcterms:modified xsi:type="dcterms:W3CDTF">2015-02-18T13:12:07Z</dcterms:modified>
  <cp:category>CAPELAS 2015</cp:category>
</cp:coreProperties>
</file>