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8" r:id="rId3"/>
    <p:sldId id="271" r:id="rId4"/>
    <p:sldId id="262" r:id="rId5"/>
    <p:sldId id="264" r:id="rId6"/>
    <p:sldId id="263" r:id="rId7"/>
    <p:sldId id="272" r:id="rId8"/>
    <p:sldId id="275" r:id="rId9"/>
    <p:sldId id="276" r:id="rId10"/>
    <p:sldId id="265" r:id="rId11"/>
    <p:sldId id="274" r:id="rId12"/>
    <p:sldId id="278" r:id="rId13"/>
    <p:sldId id="279" r:id="rId14"/>
    <p:sldId id="280" r:id="rId15"/>
    <p:sldId id="281" r:id="rId16"/>
    <p:sldId id="282" r:id="rId17"/>
    <p:sldId id="259" r:id="rId18"/>
    <p:sldId id="266" r:id="rId19"/>
    <p:sldId id="267" r:id="rId20"/>
    <p:sldId id="268" r:id="rId21"/>
    <p:sldId id="270" r:id="rId22"/>
    <p:sldId id="269" r:id="rId23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71758" autoAdjust="0"/>
  </p:normalViewPr>
  <p:slideViewPr>
    <p:cSldViewPr>
      <p:cViewPr varScale="1">
        <p:scale>
          <a:sx n="53" d="100"/>
          <a:sy n="53" d="100"/>
        </p:scale>
        <p:origin x="19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B34E4B-25AC-40A5-AAF7-A556B0170040}" type="datetimeFigureOut">
              <a:rPr lang="pt-BR"/>
              <a:pPr>
                <a:defRPr/>
              </a:pPr>
              <a:t>18/02/2015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0CE506E-9576-4D44-830E-002EEBC8C66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93964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pt-BR" altLang="pt-BR" b="1" smtClean="0"/>
              <a:t>www.4tons.com</a:t>
            </a:r>
          </a:p>
          <a:p>
            <a:pPr algn="ctr" eaLnBrk="1" hangingPunct="1"/>
            <a:r>
              <a:rPr lang="pt-BR" altLang="pt-BR" b="1" smtClean="0"/>
              <a:t>Pr. Marcelo Augusto de Carvalho</a:t>
            </a:r>
          </a:p>
          <a:p>
            <a:pPr algn="ctr" eaLnBrk="1" hangingPunct="1"/>
            <a:endParaRPr lang="pt-BR" altLang="pt-BR" b="1" smtClean="0"/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A existência do Universo é um grande mistério. Muitas são as respostas para tentar desvendá-lo. Quantos ao olharem para o céu estrelado já se perguntaram: De onde vim? Onde eu estou? E para onde estou indo? Qual é o sentido da vida? E sentiram um vazio no coração ao não poderem responder essas perguntas? A capela de hoje tem como finalidade apresentar uma resposta bíblica a esse mistério.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A Bíblia desde o seu primeiro verso apresenta uma origem para todas as coisas, e esta origem está ligada a Deus. Ele é o Criador de todas as coisas. Dos céus, da terra, dos animais e seres humanos. Viemos a existência pela vontade de Deus e a nossa vida tem uma finalidade e propósito: a glória de Deus.</a:t>
            </a:r>
          </a:p>
        </p:txBody>
      </p:sp>
      <p:sp>
        <p:nvSpPr>
          <p:cNvPr id="51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AEDC78C-E7D4-4139-B7FE-52F6F8C7ACB8}" type="slidenum">
              <a:rPr lang="pt-BR" altLang="pt-BR"/>
              <a:pPr/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70235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Já parou para se perguntar: O que é a Terra em relação ao sistema solar? O que é o sistema solar em relação à Via Láctea? O que é a Via Láctea em relação ao Universo? Isso nos mostra a grandiosidade do Universo, algo que nós não podemos compreender, parece que não cabe na nossa cabeça! Existem distâncias imensas entre as estrelas e entre as galáxias, chegando a bilhões de anos-luz. A velocidade da luz vocês conhecem, que é de 300.000 Km/s. Em 1 segundo daríamos mais de 7 voltas na Terra! Agora imagine viajar durante bilhões de anos nessa velocidade para chegar a outro lugar do Universo! Isso é impressionante!</a:t>
            </a:r>
          </a:p>
        </p:txBody>
      </p:sp>
      <p:sp>
        <p:nvSpPr>
          <p:cNvPr id="2355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73DC421-D38E-4CCC-B04E-63E526EC2ACB}" type="slidenum">
              <a:rPr lang="pt-BR" altLang="pt-BR"/>
              <a:pPr/>
              <a:t>10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7319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Continuação.</a:t>
            </a:r>
          </a:p>
        </p:txBody>
      </p:sp>
      <p:sp>
        <p:nvSpPr>
          <p:cNvPr id="2560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C342BCA-EC7B-407E-96A3-19A914EEC75D}" type="slidenum">
              <a:rPr lang="pt-BR" altLang="pt-BR"/>
              <a:pPr/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565730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Observem essas dimensões que tornarão as coisas mais claras. * Dar uma ênfase na grandiosidade do Universo.</a:t>
            </a:r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A3079A4-54F6-4DF6-BC3A-6256FB4B4A93}" type="slidenum">
              <a:rPr lang="pt-BR" altLang="pt-BR"/>
              <a:pPr/>
              <a:t>12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02638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Dimensão.</a:t>
            </a:r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192E6DD-AFBA-4D51-A745-F82B47A08F0D}" type="slidenum">
              <a:rPr lang="pt-BR" altLang="pt-BR"/>
              <a:pPr/>
              <a:t>13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41552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Dimensão.</a:t>
            </a:r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66B0A00-9DD7-4B02-9201-09C87E68AD29}" type="slidenum">
              <a:rPr lang="pt-BR" altLang="pt-BR"/>
              <a:pPr/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49092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Dimensão.</a:t>
            </a:r>
          </a:p>
        </p:txBody>
      </p:sp>
      <p:sp>
        <p:nvSpPr>
          <p:cNvPr id="337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7C1D06-01BE-481A-A5BD-6431C1A4D25F}" type="slidenum">
              <a:rPr lang="pt-BR" altLang="pt-BR"/>
              <a:pPr/>
              <a:t>15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97093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Dimensão.</a:t>
            </a:r>
          </a:p>
        </p:txBody>
      </p:sp>
      <p:sp>
        <p:nvSpPr>
          <p:cNvPr id="358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A29256-2F05-4D0F-BAA1-57774AC955C0}" type="slidenum">
              <a:rPr lang="pt-BR" altLang="pt-BR"/>
              <a:pPr/>
              <a:t>16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741145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O que vocês pensam que são esses pontos brilhantes? Não são estrelas, são galáxias! Existem bilhões delas! Isso nos leva a uma pergunta: Se a Terra não é nada em relação ao sistema solar, e o sistema solar não é nada em relação à Via Láctea, e se a Via Láctea não é nada em relação ao Universo, o que é VOCÊ em relação ao Universo? A Bíblia diz que você é um pingo de água, menos que isso, você é um grão de areia, menos que isso ainda, você não é nada, ela diz mais: Que você é menos que NADA, você é como um vácuo! (Isaías 40:15, 17). * Neste momento os alunos estarão em extremo silêncio, é interessante dar uma pausa de alguns segundos e depois dizer: MAS para Deus, você vale TUDO, mais que TUDO, você vale o sangue, a vida do Seu Filho.</a:t>
            </a:r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6D11A91-7713-4C3F-8843-5A1CB47B0CB5}" type="slidenum">
              <a:rPr lang="pt-BR" altLang="pt-BR"/>
              <a:pPr/>
              <a:t>17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39022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Ler e comentar o texto.</a:t>
            </a:r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4C54690-5972-42AB-8560-614A324D986A}" type="slidenum">
              <a:rPr lang="pt-BR" altLang="pt-BR"/>
              <a:pPr/>
              <a:t>18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248276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Deus deu TUDO por você. Nunca poderemos dizer que Deus poderia ter dado mais do que Ele deu, pois Ele deu, entregou aquilo que Ele tinha de mais precioso: a vida do Seu Filho!</a:t>
            </a:r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4CEE453-C36D-4282-B911-105ED631676C}" type="slidenum">
              <a:rPr lang="pt-BR" altLang="pt-BR"/>
              <a:pPr/>
              <a:t>19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57612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Existem mais estrelas nos céus do que grãos de areia no mar. O número de estrelas é incalculável!</a:t>
            </a:r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EF624D6-E887-4B76-B411-2ADBF9E2B9B4}" type="slidenum">
              <a:rPr lang="pt-BR" altLang="pt-BR"/>
              <a:pPr/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180634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Continuação.</a:t>
            </a:r>
          </a:p>
        </p:txBody>
      </p:sp>
      <p:sp>
        <p:nvSpPr>
          <p:cNvPr id="4403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AC9F0F5-15D1-449D-A760-42E803879DB8}" type="slidenum">
              <a:rPr lang="pt-BR" altLang="pt-BR"/>
              <a:pPr/>
              <a:t>20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67911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Continuação. Resposta da pergunta: Para onde estamos indo?</a:t>
            </a:r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FF8D11D-BBD2-4BF4-B3CF-17A35B21EFFF}" type="slidenum">
              <a:rPr lang="pt-BR" altLang="pt-BR"/>
              <a:pPr/>
              <a:t>21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680390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Apelo.</a:t>
            </a:r>
          </a:p>
        </p:txBody>
      </p:sp>
      <p:sp>
        <p:nvSpPr>
          <p:cNvPr id="481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EF09FE-7F52-496D-9790-8E11230B494B}" type="slidenum">
              <a:rPr lang="pt-BR" altLang="pt-BR"/>
              <a:pPr/>
              <a:t>22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98607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O Verbo criador é o próprio Filho de Deus que Se fez carne, tornou-Se um ser humano. O Verbo é Jesus e por meio dEle todas as coisas foram criadas!</a:t>
            </a:r>
          </a:p>
        </p:txBody>
      </p:sp>
      <p:sp>
        <p:nvSpPr>
          <p:cNvPr id="92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78A3F17-AEFA-4971-9785-D31FBF6C1CFE}" type="slidenum">
              <a:rPr lang="pt-BR" altLang="pt-BR"/>
              <a:pPr/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83815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Continuação.</a:t>
            </a:r>
          </a:p>
        </p:txBody>
      </p:sp>
      <p:sp>
        <p:nvSpPr>
          <p:cNvPr id="112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7C396F-B775-4CF1-94C1-546EE1349D13}" type="slidenum">
              <a:rPr lang="pt-BR" altLang="pt-BR"/>
              <a:pPr/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42605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A criação de Deus é belíssima! E o incrível disso é que Ele criou tudo por intermédio da Sua palavra!</a:t>
            </a:r>
          </a:p>
        </p:txBody>
      </p:sp>
      <p:sp>
        <p:nvSpPr>
          <p:cNvPr id="133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EC6D3B5-4D9F-4164-9712-D278C7BABB65}" type="slidenum">
              <a:rPr lang="pt-BR" altLang="pt-BR"/>
              <a:pPr/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09495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Continuação.</a:t>
            </a:r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Comentário sobre a Nebulosa de Órion: A Nebulosa é cercada de mistérios, sendo uma das mais estudadas do céu pelos astrônomos (fotografada, investigada e examinada). Órion era um gigante caçador da mitologia grega. Certamente você conhece a constelação de Órion, ou pelo menos parte dela. As três estrelas chamadas de “Três Marias” são o centro da constelação – o cinturão de Órion.</a:t>
            </a:r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3C25D4B-D4A5-4650-B0EC-E489D907962E}" type="slidenum">
              <a:rPr lang="pt-BR" altLang="pt-BR"/>
              <a:pPr/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0105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Continuação.</a:t>
            </a:r>
          </a:p>
        </p:txBody>
      </p:sp>
      <p:sp>
        <p:nvSpPr>
          <p:cNvPr id="174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34E9848-1C66-4589-B6F5-62E7563DBE3E}" type="slidenum">
              <a:rPr lang="pt-BR" altLang="pt-BR"/>
              <a:pPr/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36980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Em Jesus todas as coisas existem e permanecem.</a:t>
            </a:r>
          </a:p>
        </p:txBody>
      </p:sp>
      <p:sp>
        <p:nvSpPr>
          <p:cNvPr id="194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8F3F6C-6925-4C3A-9657-C46D2AD2E24B}" type="slidenum">
              <a:rPr lang="pt-BR" altLang="pt-BR"/>
              <a:pPr/>
              <a:t>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97751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Continuação.</a:t>
            </a:r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B72F1E-8147-4019-9DCC-C89EB4028B33}" type="slidenum">
              <a:rPr lang="pt-BR" altLang="pt-BR"/>
              <a:pPr/>
              <a:t>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31701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C9C38-BE19-432D-830E-3AF5D2E835F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2360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C98E-BF9E-44D8-9E04-2746B76F292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83830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CBA8B-A356-4CB2-8B7B-7F7AC62C010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2173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74F9B-066C-44A1-AA71-33554D0523A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2443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CEA347-4DAD-424D-B8CB-EC7D13191C6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43195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EA577-4C1E-4026-BDC6-8155102CE9E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9206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92DE6-01D4-4B92-9262-22B68AD7215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0908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96E82-0147-4F6C-822D-A55A12AE5D9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38173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9D8DD-05D0-4859-8108-5F1436EB2C9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21871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0F122-97EC-41A4-8880-F90BC80A452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34928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dirty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B30C7-4356-4396-8781-2948BC37B65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0055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eaLnBrk="1" hangingPunct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wrap="square" lIns="27432" tIns="45720" rIns="4572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595959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411BAD6B-C122-4C5A-A923-D0D761ED32A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43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O berçário estelar LH95 da Grange Nuvem de Magalhã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1258888" y="6308725"/>
            <a:ext cx="6769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pt-BR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0" y="1222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b="1">
                <a:solidFill>
                  <a:schemeClr val="tx1"/>
                </a:solidFill>
                <a:latin typeface="Times New Roman" panose="02020603050405020304" pitchFamily="18" charset="0"/>
              </a:rPr>
              <a:t>O berçário estelar LH95 – galáxia – Nuvem de Magalhães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0" y="6162675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Gênesis 1:1, 2 </a:t>
            </a:r>
            <a:endParaRPr lang="pt-BR" altLang="pt-BR" sz="3200">
              <a:solidFill>
                <a:schemeClr val="tx1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Via lact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0" y="115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>
                <a:solidFill>
                  <a:schemeClr val="tx1"/>
                </a:solidFill>
                <a:latin typeface="Times New Roman" panose="02020603050405020304" pitchFamily="18" charset="0"/>
              </a:rPr>
              <a:t>Via Láctea – aproximadamente 200 bilhões de estrelas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0" y="616585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ja-JP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Isaías 40:26 </a:t>
            </a:r>
            <a:endParaRPr lang="pt-BR" altLang="pt-BR" sz="3200">
              <a:solidFill>
                <a:schemeClr val="tx1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1188"/>
            <a:ext cx="8229600" cy="3095625"/>
          </a:xfrm>
        </p:spPr>
        <p:txBody>
          <a:bodyPr/>
          <a:lstStyle/>
          <a:p>
            <a:pPr marL="714375" indent="-714375" algn="just" eaLnBrk="1" hangingPunct="1">
              <a:buFont typeface="Arial" panose="020B0604020202020204" pitchFamily="34" charset="0"/>
              <a:buNone/>
            </a:pPr>
            <a:r>
              <a:rPr lang="en-US" altLang="ja-JP" sz="32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26 “Levantai ao alto os olhos e vede. Quem criou estas coisas? Aquele que faz sair o Seu exército de estrelas, </a:t>
            </a:r>
            <a:r>
              <a:rPr lang="en-US" altLang="ja-JP" sz="3200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todas bem contadas</a:t>
            </a:r>
            <a:r>
              <a:rPr lang="en-US" altLang="ja-JP" sz="32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, </a:t>
            </a:r>
            <a:r>
              <a:rPr lang="en-US" altLang="ja-JP" sz="3200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as quais Ele chama pelo nome</a:t>
            </a:r>
            <a:r>
              <a:rPr lang="en-US" altLang="ja-JP" sz="32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; por ser Ele grande em força e forte em poder, </a:t>
            </a:r>
            <a:r>
              <a:rPr lang="en-US" altLang="ja-JP" sz="3200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nem uma só vem a faltar</a:t>
            </a:r>
            <a:r>
              <a:rPr lang="en-US" altLang="ja-JP" sz="3200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”</a:t>
            </a:r>
            <a:endParaRPr lang="pt-BR" altLang="pt-BR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Users\user\Desktop\Benjamin\Teologia - 2011 - 1o Semestre\Arquivos\Dimensão\11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72009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C:\Users\user\Desktop\Benjamin\Teologia - 2011 - 1o Semestre\Arquivos\Dimensão\22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72009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C:\Users\user\Desktop\Benjamin\Teologia - 2011 - 1o Semestre\Arquivos\Dimensão\33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72009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C:\Users\user\Desktop\Benjamin\Teologia - 2011 - 1o Semestre\Arquivos\Dimensão\44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72009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esktop\Benjamin\Teologia - 2011 - 1o Semestre\Arquivos\Dimensão\55.jpg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72009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hubble - galax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1331913" y="6010275"/>
            <a:ext cx="698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2200">
                <a:solidFill>
                  <a:schemeClr val="tx1"/>
                </a:solidFill>
                <a:latin typeface="Times New Roman" panose="02020603050405020304" pitchFamily="18" charset="0"/>
              </a:rPr>
              <a:t>Campo Ultraprofundo do Hubble - milhões de milhões de galáxias – foto de bilhões de anos-luz de distância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Temei a De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8"/>
          <a:stretch>
            <a:fillRect/>
          </a:stretch>
        </p:blipFill>
        <p:spPr bwMode="auto">
          <a:xfrm>
            <a:off x="0" y="-14288"/>
            <a:ext cx="4716463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4859338" y="0"/>
            <a:ext cx="4284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8916" name="Text Box 7"/>
          <p:cNvSpPr txBox="1">
            <a:spLocks noChangeArrowheads="1"/>
          </p:cNvSpPr>
          <p:nvPr/>
        </p:nvSpPr>
        <p:spPr bwMode="auto">
          <a:xfrm>
            <a:off x="4716463" y="260350"/>
            <a:ext cx="4427537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>
                <a:solidFill>
                  <a:schemeClr val="tx1"/>
                </a:solidFill>
                <a:latin typeface="Times New Roman" panose="02020603050405020304" pitchFamily="18" charset="0"/>
              </a:rPr>
              <a:t>“</a:t>
            </a:r>
            <a:r>
              <a:rPr lang="pt-BR" altLang="pt-BR" b="1">
                <a:solidFill>
                  <a:schemeClr val="tx1"/>
                </a:solidFill>
                <a:latin typeface="Times New Roman" panose="02020603050405020304" pitchFamily="18" charset="0"/>
              </a:rPr>
              <a:t>A família humana transgrediu a lei de Deus e Lhe desafiou a vontade</a:t>
            </a:r>
            <a:r>
              <a:rPr lang="pt-BR" altLang="pt-BR">
                <a:solidFill>
                  <a:schemeClr val="tx1"/>
                </a:solidFill>
                <a:latin typeface="Times New Roman" panose="02020603050405020304" pitchFamily="18" charset="0"/>
              </a:rPr>
              <a:t>. Essa lei revela ao mundo os atributos do caráter de Deus, e nem um jota ou til se pôde mudar dela para justificar a humanidade em sua condição caída. Mas Deus deu a homens e mulheres evidências inequívocas de que os ama, e de que a justiça é o fundamento de Seu trono e a evidência de Seu amor. </a:t>
            </a:r>
            <a:r>
              <a:rPr lang="pt-BR" altLang="pt-BR" b="1" u="sng">
                <a:solidFill>
                  <a:schemeClr val="tx1"/>
                </a:solidFill>
                <a:latin typeface="Times New Roman" panose="02020603050405020304" pitchFamily="18" charset="0"/>
              </a:rPr>
              <a:t>Ele executou a penalidade da transgressão, mas permitiu que recaísse sobre um Substituto, seu próprio Filho unigênito</a:t>
            </a:r>
            <a:r>
              <a:rPr lang="pt-BR" altLang="pt-BR">
                <a:solidFill>
                  <a:schemeClr val="tx1"/>
                </a:solidFill>
                <a:latin typeface="Times New Roman" panose="02020603050405020304" pitchFamily="18" charset="0"/>
              </a:rPr>
              <a:t>” {CT 306.6}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Deus deu todo o Céu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5"/>
          <p:cNvSpPr txBox="1">
            <a:spLocks noChangeArrowheads="1"/>
          </p:cNvSpPr>
          <p:nvPr/>
        </p:nvSpPr>
        <p:spPr bwMode="auto">
          <a:xfrm>
            <a:off x="4716463" y="187325"/>
            <a:ext cx="4427537" cy="648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>
                <a:solidFill>
                  <a:schemeClr val="tx1"/>
                </a:solidFill>
                <a:latin typeface="Times New Roman" panose="02020603050405020304" pitchFamily="18" charset="0"/>
              </a:rPr>
              <a:t>“O dom de Deus ao homem excede a toda estimativa. </a:t>
            </a:r>
            <a:r>
              <a:rPr lang="pt-BR" altLang="pt-BR" b="1">
                <a:solidFill>
                  <a:schemeClr val="tx1"/>
                </a:solidFill>
                <a:latin typeface="Times New Roman" panose="02020603050405020304" pitchFamily="18" charset="0"/>
              </a:rPr>
              <a:t>Não foi retida coisa alguma.</a:t>
            </a:r>
            <a:r>
              <a:rPr lang="pt-BR" altLang="pt-BR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pt-BR" altLang="pt-BR" b="1">
                <a:solidFill>
                  <a:schemeClr val="tx1"/>
                </a:solidFill>
                <a:latin typeface="Times New Roman" panose="02020603050405020304" pitchFamily="18" charset="0"/>
              </a:rPr>
              <a:t>Deus não permitiria que se dissesse que Ele poderia haver feito mais ou revelado à humanidade maior amor.</a:t>
            </a:r>
            <a:r>
              <a:rPr lang="pt-BR" altLang="pt-BR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pt-BR" altLang="pt-BR" b="1" u="sng">
                <a:solidFill>
                  <a:schemeClr val="tx1"/>
                </a:solidFill>
                <a:latin typeface="Times New Roman" panose="02020603050405020304" pitchFamily="18" charset="0"/>
              </a:rPr>
              <a:t>No dom de Cristo, deu Ele todo o Céu</a:t>
            </a:r>
            <a:r>
              <a:rPr lang="pt-BR" altLang="pt-BR">
                <a:solidFill>
                  <a:schemeClr val="tx1"/>
                </a:solidFill>
                <a:latin typeface="Times New Roman" panose="02020603050405020304" pitchFamily="18" charset="0"/>
              </a:rPr>
              <a:t>” {FFD 11.4}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ja-JP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“Vede a fronte ferida, o lado traspassado, os pés perfurados! Lembrai que Cristo tudo arriscou! </a:t>
            </a:r>
            <a:r>
              <a:rPr lang="pt-BR" altLang="ja-JP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Para a nossa redenção o próprio Céu esteve em jogo</a:t>
            </a:r>
            <a:r>
              <a:rPr lang="pt-BR" altLang="ja-JP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. Meditando junto à cruz, que </a:t>
            </a:r>
            <a:r>
              <a:rPr lang="pt-BR" altLang="ja-JP" b="1" u="sng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Cristo teria dado Sua vida por um único pecador</a:t>
            </a:r>
            <a:r>
              <a:rPr lang="pt-BR" altLang="ja-JP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, podeis apreciar o valor de uma pessoa” </a:t>
            </a:r>
            <a:r>
              <a:rPr lang="en-US" altLang="ja-JP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{PJ 100.5}</a:t>
            </a:r>
            <a:r>
              <a:rPr lang="pt-BR" altLang="ja-JP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endParaRPr lang="pt-BR" altLang="pt-BR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0" y="6092825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João 1:1-3, 10, 14</a:t>
            </a:r>
            <a:r>
              <a:rPr lang="pt-BR" altLang="ja-JP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</a:t>
            </a:r>
            <a:endParaRPr lang="pt-BR" altLang="pt-BR" sz="3200">
              <a:solidFill>
                <a:schemeClr val="tx1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0" y="92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 Palavra criadora</a:t>
            </a:r>
            <a:endParaRPr lang="pt-BR" altLang="pt-BR">
              <a:solidFill>
                <a:schemeClr val="tx1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4859338" y="0"/>
            <a:ext cx="42846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3012" name="Text Box 6"/>
          <p:cNvSpPr txBox="1">
            <a:spLocks noChangeArrowheads="1"/>
          </p:cNvSpPr>
          <p:nvPr/>
        </p:nvSpPr>
        <p:spPr bwMode="auto">
          <a:xfrm>
            <a:off x="4716463" y="557213"/>
            <a:ext cx="4427537" cy="538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>
                <a:solidFill>
                  <a:schemeClr val="tx1"/>
                </a:solidFill>
                <a:latin typeface="Times New Roman" panose="02020603050405020304" pitchFamily="18" charset="0"/>
              </a:rPr>
              <a:t>Apocalipse 14:6, 7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>
                <a:solidFill>
                  <a:schemeClr val="tx1"/>
                </a:solidFill>
                <a:latin typeface="Times New Roman" panose="02020603050405020304" pitchFamily="18" charset="0"/>
              </a:rPr>
              <a:t>“</a:t>
            </a:r>
            <a:r>
              <a:rPr lang="pt-BR" altLang="pt-BR" b="1" u="sng">
                <a:solidFill>
                  <a:schemeClr val="tx1"/>
                </a:solidFill>
                <a:latin typeface="Times New Roman" panose="02020603050405020304" pitchFamily="18" charset="0"/>
              </a:rPr>
              <a:t>Jovens</a:t>
            </a:r>
            <a:r>
              <a:rPr lang="pt-BR" altLang="pt-BR">
                <a:solidFill>
                  <a:schemeClr val="tx1"/>
                </a:solidFill>
                <a:latin typeface="Times New Roman" panose="02020603050405020304" pitchFamily="18" charset="0"/>
              </a:rPr>
              <a:t> amigos, o temor do Senhor faz parte da base de todo progresso; é ele o princípio da sabedoria. Seu Pai celestial tem direitos sobre vocês; </a:t>
            </a:r>
            <a:r>
              <a:rPr lang="pt-BR" altLang="pt-BR" b="1" u="sng">
                <a:solidFill>
                  <a:schemeClr val="tx1"/>
                </a:solidFill>
                <a:latin typeface="Times New Roman" panose="02020603050405020304" pitchFamily="18" charset="0"/>
              </a:rPr>
              <a:t>pois sem que solicitassem ou merecessem Ele deu-lhes as bênçãos de Sua providência; e, mais que isso, deu-lhes todo o Céu em um dom - o de Seu amado Filho</a:t>
            </a:r>
            <a:r>
              <a:rPr lang="pt-BR" altLang="pt-BR">
                <a:solidFill>
                  <a:schemeClr val="tx1"/>
                </a:solidFill>
                <a:latin typeface="Times New Roman" panose="02020603050405020304" pitchFamily="18" charset="0"/>
              </a:rPr>
              <a:t>. Em retribuição a esse infinito dom, </a:t>
            </a:r>
            <a:r>
              <a:rPr lang="pt-BR" altLang="pt-BR" b="1">
                <a:solidFill>
                  <a:schemeClr val="tx1"/>
                </a:solidFill>
                <a:latin typeface="Times New Roman" panose="02020603050405020304" pitchFamily="18" charset="0"/>
              </a:rPr>
              <a:t>Ele requer de vocês obediência voluntária</a:t>
            </a:r>
            <a:r>
              <a:rPr lang="pt-BR" altLang="pt-BR">
                <a:solidFill>
                  <a:schemeClr val="tx1"/>
                </a:solidFill>
                <a:latin typeface="Times New Roman" panose="02020603050405020304" pitchFamily="18" charset="0"/>
              </a:rPr>
              <a:t>” {MAJ 39.1}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179388" y="836613"/>
            <a:ext cx="8785225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ja-JP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“A obra da redenção será completa. Onde abundou o pecado, superabundou a graça de Deus. </a:t>
            </a:r>
            <a:r>
              <a:rPr lang="pt-BR" altLang="ja-JP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A Terra, o próprio campo que Satanás reclama como seu, será não apenas redimida, mas exaltada</a:t>
            </a:r>
            <a:r>
              <a:rPr lang="pt-BR" altLang="ja-JP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. Nosso pequenino mundo, sob a maldição do pecado, a única mancha escura de Sua gloriosa criação, </a:t>
            </a:r>
            <a:r>
              <a:rPr lang="pt-BR" altLang="ja-JP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será honrado acima de todos os outros mundos do Universo de Deus</a:t>
            </a:r>
            <a:r>
              <a:rPr lang="pt-BR" altLang="ja-JP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. Aqui, onde o Filho de Deus habitou na humanidade; onde o Rei da Glória viveu e sofreu e morreu - aqui, quando Ele houver feito novas todas as coisas, será o tabernáculo de Deus com os homens, “com eles habitará, e eles serão o Seu povo, e o mesmo Deus estará com eles, e será o seu Deus”. Apocalipse 21:4. </a:t>
            </a:r>
            <a:r>
              <a:rPr lang="pt-BR" altLang="ja-JP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E através dos séculos infindos, enquanto os remidos andam na luz do Senhor, hão de louvá-Lo por Seu inefável Dom - EMANUEL, “DEUS CONOSCO”</a:t>
            </a:r>
            <a:r>
              <a:rPr lang="pt-BR" altLang="ja-JP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” (</a:t>
            </a:r>
            <a:r>
              <a:rPr lang="pt-BR" altLang="ja-JP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O Desejado de Todas as Nações</a:t>
            </a:r>
            <a:r>
              <a:rPr lang="pt-BR" altLang="ja-JP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, pág. 26). {ViC 16.3} </a:t>
            </a:r>
            <a:endParaRPr lang="pt-BR" altLang="pt-BR">
              <a:solidFill>
                <a:schemeClr val="tx1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0" y="2420938"/>
            <a:ext cx="9144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4000">
                <a:solidFill>
                  <a:schemeClr val="tx1"/>
                </a:solidFill>
                <a:latin typeface="Times New Roman" panose="02020603050405020304" pitchFamily="18" charset="0"/>
              </a:rPr>
              <a:t>Deus deu </a:t>
            </a:r>
            <a:r>
              <a:rPr lang="pt-BR" altLang="pt-BR" sz="4000" b="1">
                <a:solidFill>
                  <a:schemeClr val="tx1"/>
                </a:solidFill>
                <a:latin typeface="Times New Roman" panose="02020603050405020304" pitchFamily="18" charset="0"/>
              </a:rPr>
              <a:t>TUDO</a:t>
            </a:r>
            <a:r>
              <a:rPr lang="pt-BR" altLang="pt-BR" sz="4000">
                <a:solidFill>
                  <a:schemeClr val="tx1"/>
                </a:solidFill>
                <a:latin typeface="Times New Roman" panose="02020603050405020304" pitchFamily="18" charset="0"/>
              </a:rPr>
              <a:t> por você!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 sz="4000">
                <a:solidFill>
                  <a:schemeClr val="tx1"/>
                </a:solidFill>
                <a:latin typeface="Times New Roman" panose="02020603050405020304" pitchFamily="18" charset="0"/>
              </a:rPr>
              <a:t>E você, o que tem dado pra Ele?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34988"/>
            <a:ext cx="8229600" cy="5788025"/>
          </a:xfrm>
        </p:spPr>
        <p:txBody>
          <a:bodyPr rtlCol="0">
            <a:noAutofit/>
          </a:bodyPr>
          <a:lstStyle/>
          <a:p>
            <a:pPr marL="542925" indent="-542925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1 “No princípio era o Verbo, e o Verbo estava com Deus, e o Verbo era Deus”</a:t>
            </a:r>
          </a:p>
          <a:p>
            <a:pPr marL="542925" indent="-542925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2 “Ele estava no princípio com Deus”</a:t>
            </a:r>
          </a:p>
          <a:p>
            <a:pPr marL="542925" indent="-542925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3 “Todas as coisas foram feitas por intermédio dEle, e, sem Ele nada do que foi feito se fez”</a:t>
            </a:r>
          </a:p>
          <a:p>
            <a:pPr marL="542925" indent="-542925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10 “O Verbo estava no mundo, o mundo foi feito por intermédio dEle, […]”</a:t>
            </a:r>
          </a:p>
          <a:p>
            <a:pPr marL="542925" indent="-542925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14 “E o Verbo se fez carne e habitou entre nós, cheio de graça e de verdade, e vimos a Sua glória, glória como do unigênito do Pai”</a:t>
            </a:r>
          </a:p>
          <a:p>
            <a:pPr marL="542925" indent="-542925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ja-JP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 Palavra encarnada</a:t>
            </a:r>
            <a:r>
              <a:rPr lang="en-US" altLang="ja-JP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. E que Palavra é esta?</a:t>
            </a:r>
            <a:endParaRPr lang="pt-BR" sz="28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Nebulosa da Águia - M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0" y="92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>
                <a:solidFill>
                  <a:schemeClr val="tx1"/>
                </a:solidFill>
                <a:latin typeface="Times New Roman" panose="02020603050405020304" pitchFamily="18" charset="0"/>
              </a:rPr>
              <a:t>Nebulosa da Águia – M16</a:t>
            </a:r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0" y="6092825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ja-JP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Hebreus 1:2 </a:t>
            </a:r>
            <a:endParaRPr lang="pt-BR" altLang="pt-BR" sz="3200">
              <a:solidFill>
                <a:schemeClr val="tx1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nebulosa da borbole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"/>
          <a:stretch>
            <a:fillRect/>
          </a:stretch>
        </p:blipFill>
        <p:spPr bwMode="auto">
          <a:xfrm>
            <a:off x="0" y="620713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0" y="92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>
                <a:solidFill>
                  <a:schemeClr val="tx1"/>
                </a:solidFill>
                <a:latin typeface="Times New Roman" panose="02020603050405020304" pitchFamily="18" charset="0"/>
              </a:rPr>
              <a:t>Nebulosa da Borboleta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0" y="6092825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ja-JP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Hebreus 11:3 </a:t>
            </a:r>
            <a:endParaRPr lang="pt-BR" altLang="pt-BR" sz="3200">
              <a:solidFill>
                <a:schemeClr val="tx1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nebulosa de Ór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7" r="9317"/>
          <a:stretch>
            <a:fillRect/>
          </a:stretch>
        </p:blipFill>
        <p:spPr bwMode="auto">
          <a:xfrm>
            <a:off x="0" y="620713"/>
            <a:ext cx="91440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0" y="92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pt-BR">
                <a:solidFill>
                  <a:schemeClr val="tx1"/>
                </a:solidFill>
                <a:latin typeface="Times New Roman" panose="02020603050405020304" pitchFamily="18" charset="0"/>
              </a:rPr>
              <a:t>Nebulosa de Órion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0" y="6162675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BR" altLang="ja-JP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Salmo 33:6, 9 </a:t>
            </a:r>
            <a:endParaRPr lang="pt-BR" altLang="pt-BR" sz="3200">
              <a:solidFill>
                <a:schemeClr val="tx1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35100"/>
            <a:ext cx="8229600" cy="4297363"/>
          </a:xfrm>
        </p:spPr>
        <p:txBody>
          <a:bodyPr rtlCol="0">
            <a:noAutofit/>
          </a:bodyPr>
          <a:lstStyle/>
          <a:p>
            <a:pPr marL="542925" indent="-542925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6 “Os céus por Sua palavra se fizeram, e, pelo sopro de Sua boca, o exército deles”</a:t>
            </a:r>
          </a:p>
          <a:p>
            <a:pPr marL="542925" indent="-542925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9 “Pois Ele falou, e tudo se fez; Ele ordenou, e tudo passou a existir”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ja-JP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 Palavra </a:t>
            </a:r>
            <a:r>
              <a:rPr lang="en-US" altLang="ja-JP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</a:t>
            </a:r>
            <a:r>
              <a:rPr lang="en-US" altLang="ja-JP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riadora</a:t>
            </a:r>
            <a:r>
              <a:rPr lang="en-US" altLang="ja-JP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não é dependente de matéria preexistente. </a:t>
            </a:r>
            <a:r>
              <a:rPr lang="en-US" altLang="ja-JP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 Palavra encarnada </a:t>
            </a:r>
            <a:r>
              <a:rPr lang="en-US" altLang="ja-JP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é </a:t>
            </a:r>
            <a:r>
              <a:rPr lang="en-US" altLang="ja-JP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 Palavra criadora</a:t>
            </a:r>
            <a:r>
              <a:rPr lang="en-US" altLang="ja-JP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.</a:t>
            </a:r>
            <a:endParaRPr lang="pt-BR" sz="32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713"/>
            <a:ext cx="91440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0" y="6092825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Colossenses 1:16, 17 </a:t>
            </a:r>
            <a:endParaRPr lang="pt-BR" altLang="pt-BR" sz="3200">
              <a:solidFill>
                <a:schemeClr val="tx1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0" y="92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Sustenta todas as coisas através da Sua palavra e “nEle tudo subsiste”</a:t>
            </a:r>
            <a:endParaRPr lang="pt-BR" altLang="pt-BR">
              <a:solidFill>
                <a:schemeClr val="tx1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85813"/>
            <a:ext cx="8229600" cy="5286375"/>
          </a:xfrm>
        </p:spPr>
        <p:txBody>
          <a:bodyPr rtlCol="0">
            <a:noAutofit/>
          </a:bodyPr>
          <a:lstStyle/>
          <a:p>
            <a:pPr marL="714375" indent="-714375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ＭＳ Ｐゴシック" pitchFamily="34" charset="-128"/>
              </a:rPr>
              <a:t>16 “pois, nEle, foram criadas todas as coisas, nos céus e sobre a terra, as visíveis e as invisíveis, sejam tronos, sejam soberanias, quer principados, quer potestades. Tudo foi criado por meio dEle e para Ele”</a:t>
            </a:r>
          </a:p>
          <a:p>
            <a:pPr marL="714375" indent="-714375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ＭＳ Ｐゴシック" pitchFamily="34" charset="-128"/>
              </a:rPr>
              <a:t>17 “Ele é antes de todas as coisas. Nele, tudo subsiste”</a:t>
            </a:r>
            <a:endParaRPr lang="en-US" altLang="ja-JP" sz="32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ja-JP" sz="3200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ea typeface="ＭＳ Ｐゴシック" pitchFamily="34" charset="-128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ＭＳ Ｐゴシック" pitchFamily="34" charset="-128"/>
              </a:rPr>
              <a:t>Sustenta</a:t>
            </a:r>
            <a:r>
              <a:rPr lang="en-US" altLang="ja-JP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ＭＳ Ｐゴシック" pitchFamily="34" charset="-128"/>
              </a:rPr>
              <a:t> todas as coisas através da Sua palavra e nEle tudo </a:t>
            </a:r>
            <a:r>
              <a:rPr lang="en-US" altLang="ja-JP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ＭＳ Ｐゴシック" pitchFamily="34" charset="-128"/>
              </a:rPr>
              <a:t>subsiste</a:t>
            </a:r>
            <a:r>
              <a:rPr lang="en-US" altLang="ja-JP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ＭＳ Ｐゴシック" pitchFamily="34" charset="-128"/>
              </a:rPr>
              <a:t>.</a:t>
            </a:r>
            <a:endParaRPr lang="pt-BR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432</TotalTime>
  <Words>1619</Words>
  <Application>Microsoft Office PowerPoint</Application>
  <PresentationFormat>Apresentação na tela (4:3)</PresentationFormat>
  <Paragraphs>89</Paragraphs>
  <Slides>22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0" baseType="lpstr">
      <vt:lpstr>Arial</vt:lpstr>
      <vt:lpstr>Palatino Linotype</vt:lpstr>
      <vt:lpstr>Century Gothic</vt:lpstr>
      <vt:lpstr>Courier New</vt:lpstr>
      <vt:lpstr>Calibri</vt:lpstr>
      <vt:lpstr>Times New Roman</vt:lpstr>
      <vt:lpstr>ＭＳ Ｐゴシック</vt:lpstr>
      <vt:lpstr>Executivo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Laptop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PE2015-C02-UNIVERSO</dc:title>
  <dc:subject>PASTOR DE ESCOLA</dc:subject>
  <dc:creator>Pr. MARCELO AUGUSTO DE CARVALHO;Josué do Prado Neto</dc:creator>
  <cp:keywords>www.4tons.com</cp:keywords>
  <dc:description>COMÉRCIO PROIBIDO. USO PESSOAL</dc:description>
  <cp:lastModifiedBy>pr. marcelo carvalho</cp:lastModifiedBy>
  <cp:revision>41</cp:revision>
  <dcterms:created xsi:type="dcterms:W3CDTF">2011-02-03T18:40:52Z</dcterms:created>
  <dcterms:modified xsi:type="dcterms:W3CDTF">2015-02-18T12:19:20Z</dcterms:modified>
  <cp:category>CAPELAS 2015</cp:category>
</cp:coreProperties>
</file>