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43"/>
  </p:notesMasterIdLst>
  <p:sldIdLst>
    <p:sldId id="258" r:id="rId2"/>
    <p:sldId id="311" r:id="rId3"/>
    <p:sldId id="282" r:id="rId4"/>
    <p:sldId id="280" r:id="rId5"/>
    <p:sldId id="275" r:id="rId6"/>
    <p:sldId id="278" r:id="rId7"/>
    <p:sldId id="272" r:id="rId8"/>
    <p:sldId id="298" r:id="rId9"/>
    <p:sldId id="276" r:id="rId10"/>
    <p:sldId id="265" r:id="rId11"/>
    <p:sldId id="289" r:id="rId12"/>
    <p:sldId id="287" r:id="rId13"/>
    <p:sldId id="300" r:id="rId14"/>
    <p:sldId id="308" r:id="rId15"/>
    <p:sldId id="309" r:id="rId16"/>
    <p:sldId id="303" r:id="rId17"/>
    <p:sldId id="305" r:id="rId18"/>
    <p:sldId id="306" r:id="rId19"/>
    <p:sldId id="307" r:id="rId20"/>
    <p:sldId id="274" r:id="rId21"/>
    <p:sldId id="286" r:id="rId22"/>
    <p:sldId id="273" r:id="rId23"/>
    <p:sldId id="271" r:id="rId24"/>
    <p:sldId id="270" r:id="rId25"/>
    <p:sldId id="261" r:id="rId26"/>
    <p:sldId id="259" r:id="rId27"/>
    <p:sldId id="285" r:id="rId28"/>
    <p:sldId id="262" r:id="rId29"/>
    <p:sldId id="290" r:id="rId30"/>
    <p:sldId id="268" r:id="rId31"/>
    <p:sldId id="269" r:id="rId32"/>
    <p:sldId id="260" r:id="rId33"/>
    <p:sldId id="301" r:id="rId34"/>
    <p:sldId id="293" r:id="rId35"/>
    <p:sldId id="297" r:id="rId36"/>
    <p:sldId id="292" r:id="rId37"/>
    <p:sldId id="299" r:id="rId38"/>
    <p:sldId id="279" r:id="rId39"/>
    <p:sldId id="295" r:id="rId40"/>
    <p:sldId id="296" r:id="rId41"/>
    <p:sldId id="310" r:id="rId42"/>
  </p:sldIdLst>
  <p:sldSz cx="9144000" cy="6858000" type="screen4x3"/>
  <p:notesSz cx="6858000" cy="9144000"/>
  <p:defaultTextStyle>
    <a:defPPr>
      <a:defRPr lang="pt-BR"/>
    </a:defPPr>
    <a:lvl1pPr algn="l" rtl="0" fontAlgn="base">
      <a:spcBef>
        <a:spcPct val="0"/>
      </a:spcBef>
      <a:spcAft>
        <a:spcPct val="0"/>
      </a:spcAft>
      <a:defRPr kern="1200">
        <a:solidFill>
          <a:schemeClr val="tx1"/>
        </a:solidFill>
        <a:latin typeface="Verdana" panose="020B0604030504040204" pitchFamily="34" charset="0"/>
        <a:ea typeface="+mn-ea"/>
        <a:cs typeface="+mn-cs"/>
      </a:defRPr>
    </a:lvl1pPr>
    <a:lvl2pPr marL="457200" algn="l" rtl="0" fontAlgn="base">
      <a:spcBef>
        <a:spcPct val="0"/>
      </a:spcBef>
      <a:spcAft>
        <a:spcPct val="0"/>
      </a:spcAft>
      <a:defRPr kern="1200">
        <a:solidFill>
          <a:schemeClr val="tx1"/>
        </a:solidFill>
        <a:latin typeface="Verdana" panose="020B0604030504040204" pitchFamily="34" charset="0"/>
        <a:ea typeface="+mn-ea"/>
        <a:cs typeface="+mn-cs"/>
      </a:defRPr>
    </a:lvl2pPr>
    <a:lvl3pPr marL="914400" algn="l" rtl="0" fontAlgn="base">
      <a:spcBef>
        <a:spcPct val="0"/>
      </a:spcBef>
      <a:spcAft>
        <a:spcPct val="0"/>
      </a:spcAft>
      <a:defRPr kern="1200">
        <a:solidFill>
          <a:schemeClr val="tx1"/>
        </a:solidFill>
        <a:latin typeface="Verdana" panose="020B0604030504040204" pitchFamily="34" charset="0"/>
        <a:ea typeface="+mn-ea"/>
        <a:cs typeface="+mn-cs"/>
      </a:defRPr>
    </a:lvl3pPr>
    <a:lvl4pPr marL="1371600" algn="l" rtl="0" fontAlgn="base">
      <a:spcBef>
        <a:spcPct val="0"/>
      </a:spcBef>
      <a:spcAft>
        <a:spcPct val="0"/>
      </a:spcAft>
      <a:defRPr kern="1200">
        <a:solidFill>
          <a:schemeClr val="tx1"/>
        </a:solidFill>
        <a:latin typeface="Verdana" panose="020B0604030504040204" pitchFamily="34" charset="0"/>
        <a:ea typeface="+mn-ea"/>
        <a:cs typeface="+mn-cs"/>
      </a:defRPr>
    </a:lvl4pPr>
    <a:lvl5pPr marL="1828800" algn="l" rtl="0" fontAlgn="base">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3300"/>
    <a:srgbClr val="0000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9" autoAdjust="0"/>
    <p:restoredTop sz="77995" autoAdjust="0"/>
  </p:normalViewPr>
  <p:slideViewPr>
    <p:cSldViewPr>
      <p:cViewPr varScale="1">
        <p:scale>
          <a:sx n="58" d="100"/>
          <a:sy n="58" d="100"/>
        </p:scale>
        <p:origin x="1056"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41" d="100"/>
          <a:sy n="41" d="100"/>
        </p:scale>
        <p:origin x="-1152"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pt-BR"/>
          </a:p>
        </p:txBody>
      </p:sp>
      <p:sp>
        <p:nvSpPr>
          <p:cNvPr id="337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pt-BR"/>
          </a:p>
        </p:txBody>
      </p:sp>
      <p:sp>
        <p:nvSpPr>
          <p:cNvPr id="4403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337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pt-BR"/>
          </a:p>
        </p:txBody>
      </p:sp>
      <p:sp>
        <p:nvSpPr>
          <p:cNvPr id="337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6EED5DF2-F43D-4179-B5B3-9D752B81F7D7}" type="slidenum">
              <a:rPr lang="pt-BR" altLang="pt-BR"/>
              <a:pPr/>
              <a:t>‹nº›</a:t>
            </a:fld>
            <a:endParaRPr lang="pt-BR" altLang="pt-BR"/>
          </a:p>
        </p:txBody>
      </p:sp>
    </p:spTree>
    <p:extLst>
      <p:ext uri="{BB962C8B-B14F-4D97-AF65-F5344CB8AC3E}">
        <p14:creationId xmlns:p14="http://schemas.microsoft.com/office/powerpoint/2010/main" val="25914965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pt.wikipedia.org/w/index.php?title=Hemorragia_digestiva&amp;action=edit&amp;redlink=1" TargetMode="External"/><Relationship Id="rId3" Type="http://schemas.openxmlformats.org/officeDocument/2006/relationships/hyperlink" Target="http://pt.wikipedia.org/wiki/Cirrose_hep%C3%A1tica" TargetMode="External"/><Relationship Id="rId7" Type="http://schemas.openxmlformats.org/officeDocument/2006/relationships/hyperlink" Target="http://pt.wikipedia.org/wiki/Gengiva"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pt.wikipedia.org/wiki/Mucosa" TargetMode="External"/><Relationship Id="rId11" Type="http://schemas.openxmlformats.org/officeDocument/2006/relationships/hyperlink" Target="http://pt.wikipedia.org/wiki/Sangue" TargetMode="External"/><Relationship Id="rId5" Type="http://schemas.openxmlformats.org/officeDocument/2006/relationships/hyperlink" Target="http://pt.wikipedia.org/wiki/Desnutri%C3%A7%C3%A3o" TargetMode="External"/><Relationship Id="rId10" Type="http://schemas.openxmlformats.org/officeDocument/2006/relationships/hyperlink" Target="http://pt.wikipedia.org/wiki/Esofago" TargetMode="External"/><Relationship Id="rId4" Type="http://schemas.openxmlformats.org/officeDocument/2006/relationships/hyperlink" Target="http://pt.wikipedia.org/wiki/Cancro_do_f%C3%ADgado" TargetMode="External"/><Relationship Id="rId9" Type="http://schemas.openxmlformats.org/officeDocument/2006/relationships/hyperlink" Target="http://pt.wikipedia.org/wiki/Varize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pt.wikipedia.org/wiki/Cancro"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pt.wikipedia.org/wiki/Antirretroviral"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pt.wikipedia.org/wiki/Endoc%C3%A1rdio"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ço Reservado para Imagem de Slide 1"/>
          <p:cNvSpPr>
            <a:spLocks noGrp="1" noRot="1" noChangeAspect="1" noTextEdit="1"/>
          </p:cNvSpPr>
          <p:nvPr>
            <p:ph type="sldImg"/>
          </p:nvPr>
        </p:nvSpPr>
        <p:spPr>
          <a:ln/>
        </p:spPr>
      </p:sp>
      <p:sp>
        <p:nvSpPr>
          <p:cNvPr id="4505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pt-BR" altLang="pt-BR" b="1" smtClean="0">
                <a:latin typeface="Arial" panose="020B0604020202020204" pitchFamily="34" charset="0"/>
              </a:rPr>
              <a:t>www.4tons.com</a:t>
            </a:r>
          </a:p>
          <a:p>
            <a:pPr algn="ctr"/>
            <a:r>
              <a:rPr lang="pt-BR" altLang="pt-BR" b="1" smtClean="0">
                <a:latin typeface="Arial" panose="020B0604020202020204" pitchFamily="34" charset="0"/>
              </a:rPr>
              <a:t>Pr. Marcelo Augusto de Carvalho</a:t>
            </a:r>
          </a:p>
        </p:txBody>
      </p:sp>
      <p:sp>
        <p:nvSpPr>
          <p:cNvPr id="4506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D62526D3-E820-4F3B-9607-B463E9E5342A}" type="slidenum">
              <a:rPr lang="pt-BR" altLang="pt-BR">
                <a:latin typeface="Arial" panose="020B0604020202020204" pitchFamily="34" charset="0"/>
              </a:rPr>
              <a:pPr eaLnBrk="1" hangingPunct="1"/>
              <a:t>1</a:t>
            </a:fld>
            <a:endParaRPr lang="pt-BR" altLang="pt-BR">
              <a:latin typeface="Arial" panose="020B0604020202020204" pitchFamily="34" charset="0"/>
            </a:endParaRPr>
          </a:p>
        </p:txBody>
      </p:sp>
    </p:spTree>
    <p:extLst>
      <p:ext uri="{BB962C8B-B14F-4D97-AF65-F5344CB8AC3E}">
        <p14:creationId xmlns:p14="http://schemas.microsoft.com/office/powerpoint/2010/main" val="2236159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ço Reservado para Imagem de Slide 1"/>
          <p:cNvSpPr>
            <a:spLocks noGrp="1" noRot="1" noChangeAspect="1" noTextEdit="1"/>
          </p:cNvSpPr>
          <p:nvPr>
            <p:ph type="sldImg"/>
          </p:nvPr>
        </p:nvSpPr>
        <p:spPr>
          <a:ln/>
        </p:spPr>
      </p:sp>
      <p:sp>
        <p:nvSpPr>
          <p:cNvPr id="5427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latin typeface="Arial" panose="020B0604020202020204" pitchFamily="34" charset="0"/>
              </a:rPr>
              <a:t>Em um estudo recente, os investigadores determinaram que o risco de hepatite C está diretamente relacionado com o número de tatuagens que a pessoa tem, de acordo com uma análise de 124 estudos de 30 países. </a:t>
            </a:r>
          </a:p>
          <a:p>
            <a:r>
              <a:rPr lang="pt-BR" altLang="pt-BR" smtClean="0">
                <a:latin typeface="Arial" panose="020B0604020202020204" pitchFamily="34" charset="0"/>
              </a:rPr>
              <a:t>	</a:t>
            </a:r>
          </a:p>
          <a:p>
            <a:r>
              <a:rPr lang="pt-BR" altLang="pt-BR" smtClean="0">
                <a:latin typeface="Arial" panose="020B0604020202020204" pitchFamily="34" charset="0"/>
              </a:rPr>
              <a:t>	Pessoas com várias tatuagens ou tatuagens que cobrem grandes partes de seus corpos estão em maior risco de contrair hepatite C, bem como outras doenças veiculadas pelo sangue.</a:t>
            </a:r>
          </a:p>
          <a:p>
            <a:endParaRPr lang="pt-BR" altLang="pt-BR" smtClean="0">
              <a:latin typeface="Arial" panose="020B0604020202020204" pitchFamily="34" charset="0"/>
            </a:endParaRPr>
          </a:p>
          <a:p>
            <a:endParaRPr lang="pt-BR" altLang="pt-BR" smtClean="0">
              <a:latin typeface="Arial" panose="020B0604020202020204" pitchFamily="34" charset="0"/>
            </a:endParaRPr>
          </a:p>
          <a:p>
            <a:r>
              <a:rPr lang="pt-BR" altLang="pt-BR" smtClean="0">
                <a:latin typeface="Arial" panose="020B0604020202020204" pitchFamily="34" charset="0"/>
              </a:rPr>
              <a:t>Cerca de 80% daqueles que são expostos ao vírus contraem uma infecção crónica.</a:t>
            </a:r>
          </a:p>
          <a:p>
            <a:endParaRPr lang="pt-BR" altLang="pt-BR" smtClean="0">
              <a:latin typeface="Arial" panose="020B0604020202020204" pitchFamily="34" charset="0"/>
            </a:endParaRPr>
          </a:p>
          <a:p>
            <a:r>
              <a:rPr lang="pt-BR" altLang="pt-BR" smtClean="0">
                <a:latin typeface="Arial" panose="020B0604020202020204" pitchFamily="34" charset="0"/>
              </a:rPr>
              <a:t>	Durante as primeiras décadas, a maior parte dos infectados não nota qualquer sintoma significativo, embora a hepatite C crónica esteja associada à fadiga. Após vários anos, a doença torna-se a principal causa de </a:t>
            </a:r>
            <a:r>
              <a:rPr lang="pt-BR" altLang="pt-BR" smtClean="0">
                <a:latin typeface="Arial" panose="020B0604020202020204" pitchFamily="34" charset="0"/>
                <a:hlinkClick r:id="rId3" tooltip="Cirrose hepática"/>
              </a:rPr>
              <a:t>cirrose</a:t>
            </a:r>
            <a:r>
              <a:rPr lang="pt-BR" altLang="pt-BR" smtClean="0">
                <a:latin typeface="Arial" panose="020B0604020202020204" pitchFamily="34" charset="0"/>
              </a:rPr>
              <a:t> e de </a:t>
            </a:r>
            <a:r>
              <a:rPr lang="pt-BR" altLang="pt-BR" smtClean="0">
                <a:latin typeface="Arial" panose="020B0604020202020204" pitchFamily="34" charset="0"/>
                <a:hlinkClick r:id="rId4" tooltip="Cancro do fígado"/>
              </a:rPr>
              <a:t>cancro do fígado</a:t>
            </a:r>
            <a:r>
              <a:rPr lang="pt-BR" altLang="pt-BR" smtClean="0">
                <a:latin typeface="Arial" panose="020B0604020202020204" pitchFamily="34" charset="0"/>
              </a:rPr>
              <a:t>.</a:t>
            </a:r>
            <a:r>
              <a:rPr lang="pt-BR" altLang="pt-BR" baseline="30000" smtClean="0">
                <a:latin typeface="Arial" panose="020B0604020202020204" pitchFamily="34" charset="0"/>
              </a:rPr>
              <a:t> </a:t>
            </a:r>
            <a:r>
              <a:rPr lang="pt-BR" altLang="pt-BR" smtClean="0">
                <a:latin typeface="Arial" panose="020B0604020202020204" pitchFamily="34" charset="0"/>
              </a:rPr>
              <a:t>Cerca de 10 a 30% dos indivíduos infectados desenvolve cirrose num prazo de 30 anos. </a:t>
            </a:r>
          </a:p>
          <a:p>
            <a:endParaRPr lang="pt-BR" altLang="pt-BR" smtClean="0">
              <a:latin typeface="Arial" panose="020B0604020202020204" pitchFamily="34" charset="0"/>
            </a:endParaRPr>
          </a:p>
          <a:p>
            <a:r>
              <a:rPr lang="pt-BR" altLang="pt-BR" smtClean="0">
                <a:latin typeface="Arial" panose="020B0604020202020204" pitchFamily="34" charset="0"/>
              </a:rPr>
              <a:t>A hepatite C está na origem de 27% dos casos de cirrose e de 25% dos casos de câncer no fígado em todo o mundo.</a:t>
            </a:r>
            <a:endParaRPr lang="pt-BR" altLang="pt-BR" baseline="30000" smtClean="0">
              <a:latin typeface="Arial" panose="020B0604020202020204" pitchFamily="34" charset="0"/>
            </a:endParaRPr>
          </a:p>
          <a:p>
            <a:endParaRPr lang="pt-BR" altLang="pt-BR" baseline="30000" smtClean="0">
              <a:latin typeface="Arial" panose="020B0604020202020204" pitchFamily="34" charset="0"/>
            </a:endParaRPr>
          </a:p>
          <a:p>
            <a:r>
              <a:rPr lang="pt-BR" altLang="pt-BR" smtClean="0">
                <a:latin typeface="Arial" panose="020B0604020202020204" pitchFamily="34" charset="0"/>
              </a:rPr>
              <a:t>Cerca de 25% (1 em cada 4) dos adultos infectados crônicos durante a infância morreram de câncer ou cirrose.</a:t>
            </a:r>
          </a:p>
          <a:p>
            <a:endParaRPr lang="pt-BR" altLang="pt-BR" smtClean="0">
              <a:latin typeface="Arial" panose="020B0604020202020204" pitchFamily="34" charset="0"/>
            </a:endParaRPr>
          </a:p>
          <a:p>
            <a:r>
              <a:rPr lang="pt-BR" altLang="pt-BR" smtClean="0">
                <a:latin typeface="Arial" panose="020B0604020202020204" pitchFamily="34" charset="0"/>
              </a:rPr>
              <a:t>Cirrose:</a:t>
            </a:r>
          </a:p>
          <a:p>
            <a:endParaRPr lang="pt-BR" altLang="pt-BR" smtClean="0">
              <a:latin typeface="Arial" panose="020B0604020202020204" pitchFamily="34" charset="0"/>
            </a:endParaRPr>
          </a:p>
          <a:p>
            <a:r>
              <a:rPr lang="pt-BR" altLang="pt-BR" smtClean="0">
                <a:latin typeface="Arial" panose="020B0604020202020204" pitchFamily="34" charset="0"/>
              </a:rPr>
              <a:t>Numa fase mais avançada da doença, podem surgir </a:t>
            </a:r>
            <a:r>
              <a:rPr lang="pt-BR" altLang="pt-BR" smtClean="0">
                <a:latin typeface="Arial" panose="020B0604020202020204" pitchFamily="34" charset="0"/>
                <a:hlinkClick r:id="rId5" tooltip="Desnutrição"/>
              </a:rPr>
              <a:t>desnutrição</a:t>
            </a:r>
            <a:r>
              <a:rPr lang="pt-BR" altLang="pt-BR" smtClean="0">
                <a:latin typeface="Arial" panose="020B0604020202020204" pitchFamily="34" charset="0"/>
              </a:rPr>
              <a:t>, sangramentos de </a:t>
            </a:r>
            <a:r>
              <a:rPr lang="pt-BR" altLang="pt-BR" smtClean="0">
                <a:latin typeface="Arial" panose="020B0604020202020204" pitchFamily="34" charset="0"/>
                <a:hlinkClick r:id="rId6" tooltip="Mucosa"/>
              </a:rPr>
              <a:t>mucosas</a:t>
            </a:r>
            <a:r>
              <a:rPr lang="pt-BR" altLang="pt-BR" smtClean="0">
                <a:latin typeface="Arial" panose="020B0604020202020204" pitchFamily="34" charset="0"/>
              </a:rPr>
              <a:t> (especialmente </a:t>
            </a:r>
            <a:r>
              <a:rPr lang="pt-BR" altLang="pt-BR" smtClean="0">
                <a:latin typeface="Arial" panose="020B0604020202020204" pitchFamily="34" charset="0"/>
                <a:hlinkClick r:id="rId7" tooltip="Gengiva"/>
              </a:rPr>
              <a:t>gengivas</a:t>
            </a:r>
            <a:r>
              <a:rPr lang="pt-BR" altLang="pt-BR" smtClean="0">
                <a:latin typeface="Arial" panose="020B0604020202020204" pitchFamily="34" charset="0"/>
              </a:rPr>
              <a:t>) e </a:t>
            </a:r>
            <a:r>
              <a:rPr lang="pt-BR" altLang="pt-BR" smtClean="0">
                <a:latin typeface="Arial" panose="020B0604020202020204" pitchFamily="34" charset="0"/>
                <a:hlinkClick r:id="rId8" tooltip="Hemorragia digestiva (página não existe)"/>
              </a:rPr>
              <a:t>hemorragias digestivas</a:t>
            </a:r>
            <a:r>
              <a:rPr lang="pt-BR" altLang="pt-BR" smtClean="0">
                <a:latin typeface="Arial" panose="020B0604020202020204" pitchFamily="34" charset="0"/>
              </a:rPr>
              <a:t> (por diversas causas, entre elas devido a rompimento de </a:t>
            </a:r>
            <a:r>
              <a:rPr lang="pt-BR" altLang="pt-BR" smtClean="0">
                <a:latin typeface="Arial" panose="020B0604020202020204" pitchFamily="34" charset="0"/>
                <a:hlinkClick r:id="rId9" tooltip="Varizes"/>
              </a:rPr>
              <a:t>varizes</a:t>
            </a:r>
            <a:r>
              <a:rPr lang="pt-BR" altLang="pt-BR" smtClean="0">
                <a:latin typeface="Arial" panose="020B0604020202020204" pitchFamily="34" charset="0"/>
              </a:rPr>
              <a:t> no </a:t>
            </a:r>
            <a:r>
              <a:rPr lang="pt-BR" altLang="pt-BR" smtClean="0">
                <a:latin typeface="Arial" panose="020B0604020202020204" pitchFamily="34" charset="0"/>
                <a:hlinkClick r:id="rId10" tooltip="Esofago"/>
              </a:rPr>
              <a:t>esofago</a:t>
            </a:r>
            <a:r>
              <a:rPr lang="pt-BR" altLang="pt-BR" smtClean="0">
                <a:latin typeface="Arial" panose="020B0604020202020204" pitchFamily="34" charset="0"/>
              </a:rPr>
              <a:t>, levando o doente a expelir </a:t>
            </a:r>
            <a:r>
              <a:rPr lang="pt-BR" altLang="pt-BR" smtClean="0">
                <a:latin typeface="Arial" panose="020B0604020202020204" pitchFamily="34" charset="0"/>
                <a:hlinkClick r:id="rId11" tooltip="Sangue"/>
              </a:rPr>
              <a:t>sangue</a:t>
            </a:r>
            <a:r>
              <a:rPr lang="pt-BR" altLang="pt-BR" smtClean="0">
                <a:latin typeface="Arial" panose="020B0604020202020204" pitchFamily="34" charset="0"/>
              </a:rPr>
              <a:t> pela boca e nas fezes).</a:t>
            </a:r>
          </a:p>
        </p:txBody>
      </p:sp>
      <p:sp>
        <p:nvSpPr>
          <p:cNvPr id="5427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05A08B14-DAC8-4F75-8D64-5BF0F99CAF3D}" type="slidenum">
              <a:rPr lang="pt-BR" altLang="pt-BR">
                <a:latin typeface="Arial" panose="020B0604020202020204" pitchFamily="34" charset="0"/>
              </a:rPr>
              <a:pPr eaLnBrk="1" hangingPunct="1"/>
              <a:t>13</a:t>
            </a:fld>
            <a:endParaRPr lang="pt-BR" altLang="pt-BR">
              <a:latin typeface="Arial" panose="020B0604020202020204" pitchFamily="34" charset="0"/>
            </a:endParaRPr>
          </a:p>
        </p:txBody>
      </p:sp>
    </p:spTree>
    <p:extLst>
      <p:ext uri="{BB962C8B-B14F-4D97-AF65-F5344CB8AC3E}">
        <p14:creationId xmlns:p14="http://schemas.microsoft.com/office/powerpoint/2010/main" val="2240172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ço Reservado para Imagem de Slide 1"/>
          <p:cNvSpPr>
            <a:spLocks noGrp="1" noRot="1" noChangeAspect="1" noTextEdit="1"/>
          </p:cNvSpPr>
          <p:nvPr>
            <p:ph type="sldImg"/>
          </p:nvPr>
        </p:nvSpPr>
        <p:spPr>
          <a:ln/>
        </p:spPr>
      </p:sp>
      <p:sp>
        <p:nvSpPr>
          <p:cNvPr id="5529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latin typeface="Arial" panose="020B0604020202020204" pitchFamily="34" charset="0"/>
              </a:rPr>
              <a:t>Câncer no Fígado:</a:t>
            </a:r>
          </a:p>
          <a:p>
            <a:endParaRPr lang="pt-BR" altLang="pt-BR" smtClean="0">
              <a:latin typeface="Arial" panose="020B0604020202020204" pitchFamily="34" charset="0"/>
            </a:endParaRPr>
          </a:p>
          <a:p>
            <a:r>
              <a:rPr lang="pt-BR" altLang="pt-BR" smtClean="0">
                <a:latin typeface="Arial" panose="020B0604020202020204" pitchFamily="34" charset="0"/>
              </a:rPr>
              <a:t>É um tumor altamente maligno, que dobra o seu volume a cada 6 meses em média. Mesmo em seu estágio inicial, ou seja, um tumor pequeno, localizado em um fígado com bom funcionamento, dá ao seu portador apenas cerca de oito meses de vida após ser encontrado, se não for realizado nenhum tratamento. No estágio mais avançado, a previsão média é de menos de três semanas de vida após o diagnóstico. </a:t>
            </a:r>
          </a:p>
        </p:txBody>
      </p:sp>
      <p:sp>
        <p:nvSpPr>
          <p:cNvPr id="5530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2EA2A8DD-8120-4DE8-82FE-59DD4A1BEC2A}" type="slidenum">
              <a:rPr lang="pt-BR" altLang="pt-BR">
                <a:latin typeface="Arial" panose="020B0604020202020204" pitchFamily="34" charset="0"/>
              </a:rPr>
              <a:pPr eaLnBrk="1" hangingPunct="1"/>
              <a:t>14</a:t>
            </a:fld>
            <a:endParaRPr lang="pt-BR" altLang="pt-BR">
              <a:latin typeface="Arial" panose="020B0604020202020204" pitchFamily="34" charset="0"/>
            </a:endParaRPr>
          </a:p>
        </p:txBody>
      </p:sp>
    </p:spTree>
    <p:extLst>
      <p:ext uri="{BB962C8B-B14F-4D97-AF65-F5344CB8AC3E}">
        <p14:creationId xmlns:p14="http://schemas.microsoft.com/office/powerpoint/2010/main" val="1832666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ço Reservado para Imagem de Slide 1"/>
          <p:cNvSpPr>
            <a:spLocks noGrp="1" noRot="1" noChangeAspect="1" noTextEdit="1"/>
          </p:cNvSpPr>
          <p:nvPr>
            <p:ph type="sldImg"/>
          </p:nvPr>
        </p:nvSpPr>
        <p:spPr>
          <a:ln/>
        </p:spPr>
      </p:sp>
      <p:sp>
        <p:nvSpPr>
          <p:cNvPr id="5632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latin typeface="Arial" panose="020B0604020202020204" pitchFamily="34" charset="0"/>
              </a:rPr>
              <a:t>Câncer no Fígado:</a:t>
            </a:r>
          </a:p>
          <a:p>
            <a:endParaRPr lang="pt-BR" altLang="pt-BR" smtClean="0">
              <a:latin typeface="Arial" panose="020B0604020202020204" pitchFamily="34" charset="0"/>
            </a:endParaRPr>
          </a:p>
          <a:p>
            <a:r>
              <a:rPr lang="pt-BR" altLang="pt-BR" smtClean="0">
                <a:latin typeface="Arial" panose="020B0604020202020204" pitchFamily="34" charset="0"/>
              </a:rPr>
              <a:t>É um tumor altamente maligno, que dobra o seu volume a cada 6 meses em média. Mesmo em seu estágio inicial, ou seja, um tumor pequeno, localizado em um fígado com bom funcionamento, dá ao seu portador apenas cerca de oito meses de vida após ser encontrado, se não for realizado nenhum tratamento. No estágio mais avançado, a previsão média é de menos de três semanas de vida após o diagnóstico. </a:t>
            </a:r>
          </a:p>
        </p:txBody>
      </p:sp>
      <p:sp>
        <p:nvSpPr>
          <p:cNvPr id="5632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B8CC1DDD-89D1-49AD-A0EB-E87B0889D082}" type="slidenum">
              <a:rPr lang="pt-BR" altLang="pt-BR">
                <a:latin typeface="Arial" panose="020B0604020202020204" pitchFamily="34" charset="0"/>
              </a:rPr>
              <a:pPr eaLnBrk="1" hangingPunct="1"/>
              <a:t>15</a:t>
            </a:fld>
            <a:endParaRPr lang="pt-BR" altLang="pt-BR">
              <a:latin typeface="Arial" panose="020B0604020202020204" pitchFamily="34" charset="0"/>
            </a:endParaRPr>
          </a:p>
        </p:txBody>
      </p:sp>
    </p:spTree>
    <p:extLst>
      <p:ext uri="{BB962C8B-B14F-4D97-AF65-F5344CB8AC3E}">
        <p14:creationId xmlns:p14="http://schemas.microsoft.com/office/powerpoint/2010/main" val="562922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ço Reservado para Imagem de Slide 1"/>
          <p:cNvSpPr>
            <a:spLocks noGrp="1" noRot="1" noChangeAspect="1" noTextEdit="1"/>
          </p:cNvSpPr>
          <p:nvPr>
            <p:ph type="sldImg"/>
          </p:nvPr>
        </p:nvSpPr>
        <p:spPr>
          <a:ln/>
        </p:spPr>
      </p:sp>
      <p:sp>
        <p:nvSpPr>
          <p:cNvPr id="5734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latin typeface="Arial" panose="020B0604020202020204" pitchFamily="34" charset="0"/>
              </a:rPr>
              <a:t>Outros grandes riscos da tatuagem incluem contrair HIV:</a:t>
            </a:r>
          </a:p>
          <a:p>
            <a:endParaRPr lang="pt-BR" altLang="pt-BR" smtClean="0">
              <a:latin typeface="Arial" panose="020B0604020202020204" pitchFamily="34" charset="0"/>
            </a:endParaRPr>
          </a:p>
          <a:p>
            <a:r>
              <a:rPr lang="pt-BR" altLang="pt-BR" smtClean="0">
                <a:latin typeface="Arial" panose="020B0604020202020204" pitchFamily="34" charset="0"/>
              </a:rPr>
              <a:t>A elevada mortalidade desta doença deve-se ao colapso progressivo do sistema imunitário, ao qual está associado o aparecimento de infeções oportunistas ou </a:t>
            </a:r>
            <a:r>
              <a:rPr lang="pt-BR" altLang="pt-BR" smtClean="0">
                <a:latin typeface="Arial" panose="020B0604020202020204" pitchFamily="34" charset="0"/>
                <a:hlinkClick r:id="rId3" tooltip="Cancro"/>
              </a:rPr>
              <a:t>tumores malignos</a:t>
            </a:r>
            <a:r>
              <a:rPr lang="pt-BR" altLang="pt-BR" smtClean="0">
                <a:latin typeface="Arial" panose="020B0604020202020204" pitchFamily="34" charset="0"/>
              </a:rPr>
              <a:t>.</a:t>
            </a:r>
          </a:p>
          <a:p>
            <a:endParaRPr lang="pt-BR" altLang="pt-BR" smtClean="0">
              <a:latin typeface="Arial" panose="020B0604020202020204" pitchFamily="34" charset="0"/>
            </a:endParaRPr>
          </a:p>
          <a:p>
            <a:r>
              <a:rPr lang="pt-BR" altLang="pt-BR" smtClean="0">
                <a:latin typeface="Arial" panose="020B0604020202020204" pitchFamily="34" charset="0"/>
              </a:rPr>
              <a:t>Sem tratamento, cerca de nove em cada dez pessoas infetadas com VIH desenvolve SIDA após de 10-15 anos, embora algumas pessoas desenvolvam muito mais cedo. </a:t>
            </a:r>
          </a:p>
          <a:p>
            <a:endParaRPr lang="pt-BR" altLang="pt-BR" smtClean="0">
              <a:latin typeface="Arial" panose="020B0604020202020204" pitchFamily="34" charset="0"/>
            </a:endParaRPr>
          </a:p>
          <a:p>
            <a:r>
              <a:rPr lang="pt-BR" altLang="pt-BR" smtClean="0">
                <a:latin typeface="Arial" panose="020B0604020202020204" pitchFamily="34" charset="0"/>
              </a:rPr>
              <a:t>O tratamento com </a:t>
            </a:r>
            <a:r>
              <a:rPr lang="pt-BR" altLang="pt-BR" smtClean="0">
                <a:latin typeface="Arial" panose="020B0604020202020204" pitchFamily="34" charset="0"/>
                <a:hlinkClick r:id="rId4" tooltip="Antirretroviral"/>
              </a:rPr>
              <a:t>antirretrovirais</a:t>
            </a:r>
            <a:r>
              <a:rPr lang="pt-BR" altLang="pt-BR" smtClean="0">
                <a:latin typeface="Arial" panose="020B0604020202020204" pitchFamily="34" charset="0"/>
              </a:rPr>
              <a:t> aumenta a esperança de vida de portadores do VIH, mesmo que a infeção tenha já evoluído para um diagnóstico de SIDA. </a:t>
            </a:r>
          </a:p>
          <a:p>
            <a:endParaRPr lang="pt-BR" altLang="pt-BR" smtClean="0">
              <a:latin typeface="Arial" panose="020B0604020202020204" pitchFamily="34" charset="0"/>
            </a:endParaRPr>
          </a:p>
          <a:p>
            <a:r>
              <a:rPr lang="pt-BR" altLang="pt-BR" smtClean="0">
                <a:latin typeface="Arial" panose="020B0604020202020204" pitchFamily="34" charset="0"/>
              </a:rPr>
              <a:t>	Estima-se que a esperança de vida com tratamento seja de cinco anos.</a:t>
            </a:r>
          </a:p>
          <a:p>
            <a:endParaRPr lang="pt-BR" altLang="pt-BR" smtClean="0">
              <a:latin typeface="Arial" panose="020B0604020202020204" pitchFamily="34" charset="0"/>
            </a:endParaRPr>
          </a:p>
          <a:p>
            <a:r>
              <a:rPr lang="pt-BR" altLang="pt-BR" smtClean="0">
                <a:latin typeface="Arial" panose="020B0604020202020204" pitchFamily="34" charset="0"/>
              </a:rPr>
              <a:t>Mas com a entrada de novos antiretrovirais a expectativa passou para algo em torno de 20-50 anos. </a:t>
            </a:r>
          </a:p>
          <a:p>
            <a:endParaRPr lang="pt-BR" altLang="pt-BR" smtClean="0">
              <a:latin typeface="Arial" panose="020B0604020202020204" pitchFamily="34" charset="0"/>
            </a:endParaRPr>
          </a:p>
          <a:p>
            <a:r>
              <a:rPr lang="pt-BR" altLang="pt-BR" smtClean="0">
                <a:latin typeface="Arial" panose="020B0604020202020204" pitchFamily="34" charset="0"/>
              </a:rPr>
              <a:t>Na ausência de tratamento, a morte ocorre geralmente no prazo de um ano.</a:t>
            </a:r>
          </a:p>
        </p:txBody>
      </p:sp>
      <p:sp>
        <p:nvSpPr>
          <p:cNvPr id="5734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8D39355D-DA00-42E1-8349-417F6AE94257}" type="slidenum">
              <a:rPr lang="pt-BR" altLang="pt-BR">
                <a:latin typeface="Arial" panose="020B0604020202020204" pitchFamily="34" charset="0"/>
              </a:rPr>
              <a:pPr eaLnBrk="1" hangingPunct="1"/>
              <a:t>16</a:t>
            </a:fld>
            <a:endParaRPr lang="pt-BR" altLang="pt-BR">
              <a:latin typeface="Arial" panose="020B0604020202020204" pitchFamily="34" charset="0"/>
            </a:endParaRPr>
          </a:p>
        </p:txBody>
      </p:sp>
    </p:spTree>
    <p:extLst>
      <p:ext uri="{BB962C8B-B14F-4D97-AF65-F5344CB8AC3E}">
        <p14:creationId xmlns:p14="http://schemas.microsoft.com/office/powerpoint/2010/main" val="786587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ço Reservado para Imagem de Slide 1"/>
          <p:cNvSpPr>
            <a:spLocks noGrp="1" noRot="1" noChangeAspect="1" noTextEdit="1"/>
          </p:cNvSpPr>
          <p:nvPr>
            <p:ph type="sldImg"/>
          </p:nvPr>
        </p:nvSpPr>
        <p:spPr>
          <a:ln/>
        </p:spPr>
      </p:sp>
      <p:sp>
        <p:nvSpPr>
          <p:cNvPr id="5837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pt-BR" altLang="pt-BR" i="1" smtClean="0">
                <a:latin typeface="Arial" panose="020B0604020202020204" pitchFamily="34" charset="0"/>
              </a:rPr>
              <a:t>Staphylococcus aureus</a:t>
            </a:r>
            <a:r>
              <a:rPr lang="pt-BR" altLang="pt-BR" smtClean="0">
                <a:latin typeface="Arial" panose="020B0604020202020204" pitchFamily="34" charset="0"/>
              </a:rPr>
              <a:t> </a:t>
            </a:r>
          </a:p>
          <a:p>
            <a:pPr eaLnBrk="1" hangingPunct="1"/>
            <a:r>
              <a:rPr lang="pt-BR" altLang="pt-BR" smtClean="0">
                <a:latin typeface="Arial" panose="020B0604020202020204" pitchFamily="34" charset="0"/>
              </a:rPr>
              <a:t>	bactéria altamente resistente à penicilina e muitos antibióticos. Pode causar </a:t>
            </a:r>
            <a:r>
              <a:rPr lang="pt-PT" altLang="pt-BR" smtClean="0">
                <a:latin typeface="Arial" panose="020B0604020202020204" pitchFamily="34" charset="0"/>
              </a:rPr>
              <a:t>Endocardite - </a:t>
            </a:r>
            <a:r>
              <a:rPr lang="pt-BR" altLang="pt-BR" smtClean="0">
                <a:latin typeface="Arial" panose="020B0604020202020204" pitchFamily="34" charset="0"/>
              </a:rPr>
              <a:t>infecção que atinge parte da membrana mais interna do coração, o </a:t>
            </a:r>
            <a:r>
              <a:rPr lang="pt-BR" altLang="pt-BR" smtClean="0">
                <a:latin typeface="Arial" panose="020B0604020202020204" pitchFamily="34" charset="0"/>
                <a:hlinkClick r:id="rId3" tooltip="Endocárdio"/>
              </a:rPr>
              <a:t>endocárdio</a:t>
            </a:r>
            <a:r>
              <a:rPr lang="pt-BR" altLang="pt-BR" smtClean="0">
                <a:latin typeface="Arial" panose="020B0604020202020204" pitchFamily="34" charset="0"/>
              </a:rPr>
              <a:t>, que está em contato direto com o sangue interno. Com possibilidade de morte em 50% dos casos.</a:t>
            </a:r>
          </a:p>
        </p:txBody>
      </p:sp>
      <p:sp>
        <p:nvSpPr>
          <p:cNvPr id="5837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2A431CD6-AA8A-4D34-BDB2-7C5F3724A38C}" type="slidenum">
              <a:rPr lang="pt-BR" altLang="pt-BR">
                <a:latin typeface="Arial" panose="020B0604020202020204" pitchFamily="34" charset="0"/>
              </a:rPr>
              <a:pPr eaLnBrk="1" hangingPunct="1"/>
              <a:t>17</a:t>
            </a:fld>
            <a:endParaRPr lang="pt-BR" altLang="pt-BR">
              <a:latin typeface="Arial" panose="020B0604020202020204" pitchFamily="34" charset="0"/>
            </a:endParaRPr>
          </a:p>
        </p:txBody>
      </p:sp>
    </p:spTree>
    <p:extLst>
      <p:ext uri="{BB962C8B-B14F-4D97-AF65-F5344CB8AC3E}">
        <p14:creationId xmlns:p14="http://schemas.microsoft.com/office/powerpoint/2010/main" val="2599297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ço Reservado para Imagem de Slide 1"/>
          <p:cNvSpPr>
            <a:spLocks noGrp="1" noRot="1" noChangeAspect="1" noTextEdit="1"/>
          </p:cNvSpPr>
          <p:nvPr>
            <p:ph type="sldImg"/>
          </p:nvPr>
        </p:nvSpPr>
        <p:spPr>
          <a:ln/>
        </p:spPr>
      </p:sp>
      <p:sp>
        <p:nvSpPr>
          <p:cNvPr id="5939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latin typeface="Arial" panose="020B0604020202020204" pitchFamily="34" charset="0"/>
              </a:rPr>
              <a:t>Pode-se observar que há uma grande concentração de metais pesados nas tintas de tatuagem. </a:t>
            </a:r>
          </a:p>
          <a:p>
            <a:endParaRPr lang="pt-BR" altLang="pt-BR" smtClean="0">
              <a:latin typeface="Arial" panose="020B0604020202020204" pitchFamily="34" charset="0"/>
            </a:endParaRPr>
          </a:p>
          <a:p>
            <a:r>
              <a:rPr lang="pt-BR" altLang="pt-BR" smtClean="0">
                <a:latin typeface="Arial" panose="020B0604020202020204" pitchFamily="34" charset="0"/>
              </a:rPr>
              <a:t>Altas concentrações de certos metais podem causar consequências graves ao organismo. </a:t>
            </a:r>
          </a:p>
          <a:p>
            <a:endParaRPr lang="pt-BR" altLang="pt-BR" smtClean="0">
              <a:latin typeface="Arial" panose="020B0604020202020204" pitchFamily="34" charset="0"/>
            </a:endParaRPr>
          </a:p>
          <a:p>
            <a:r>
              <a:rPr lang="pt-BR" altLang="pt-BR" smtClean="0">
                <a:latin typeface="Arial" panose="020B0604020202020204" pitchFamily="34" charset="0"/>
              </a:rPr>
              <a:t>No caso do Chumbo (Pb), a alta concentração pode causar efeitos nocivos nos rins, na medula óssea e no sistema nervoso, causando, dentre outras coisas, cólicas, anorexia e hipertensão. </a:t>
            </a:r>
          </a:p>
          <a:p>
            <a:endParaRPr lang="pt-BR" altLang="pt-BR" smtClean="0">
              <a:latin typeface="Arial" panose="020B0604020202020204" pitchFamily="34" charset="0"/>
            </a:endParaRPr>
          </a:p>
          <a:p>
            <a:r>
              <a:rPr lang="pt-BR" altLang="pt-BR" smtClean="0">
                <a:latin typeface="Arial" panose="020B0604020202020204" pitchFamily="34" charset="0"/>
              </a:rPr>
              <a:t>A alta concentração de Cádmio (Cd) pode causar: Hipertensão, anemia, edema pulmonar, hiperatividade e uma diminuição da produção de anti-corpos. </a:t>
            </a:r>
          </a:p>
          <a:p>
            <a:endParaRPr lang="pt-BR" altLang="pt-BR" smtClean="0">
              <a:latin typeface="Arial" panose="020B0604020202020204" pitchFamily="34" charset="0"/>
            </a:endParaRPr>
          </a:p>
          <a:p>
            <a:r>
              <a:rPr lang="pt-BR" altLang="pt-BR" smtClean="0">
                <a:latin typeface="Arial" panose="020B0604020202020204" pitchFamily="34" charset="0"/>
              </a:rPr>
              <a:t>Já o excesso de platina pode causar neufrotoxicidade. </a:t>
            </a:r>
          </a:p>
          <a:p>
            <a:endParaRPr lang="pt-BR" altLang="pt-BR" smtClean="0">
              <a:latin typeface="Arial" panose="020B0604020202020204" pitchFamily="34" charset="0"/>
            </a:endParaRPr>
          </a:p>
          <a:p>
            <a:r>
              <a:rPr lang="pt-BR" altLang="pt-BR" smtClean="0">
                <a:latin typeface="Arial" panose="020B0604020202020204" pitchFamily="34" charset="0"/>
              </a:rPr>
              <a:t>A alta concentração de níquel (Ni) pode causar dermatite, bronquite e até Câncer de pulmão.</a:t>
            </a:r>
          </a:p>
        </p:txBody>
      </p:sp>
      <p:sp>
        <p:nvSpPr>
          <p:cNvPr id="5939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60F12510-10EF-48B0-B580-F49E65414C18}" type="slidenum">
              <a:rPr lang="pt-BR" altLang="pt-BR">
                <a:latin typeface="Arial" panose="020B0604020202020204" pitchFamily="34" charset="0"/>
              </a:rPr>
              <a:pPr eaLnBrk="1" hangingPunct="1"/>
              <a:t>18</a:t>
            </a:fld>
            <a:endParaRPr lang="pt-BR" altLang="pt-BR">
              <a:latin typeface="Arial" panose="020B0604020202020204" pitchFamily="34" charset="0"/>
            </a:endParaRPr>
          </a:p>
        </p:txBody>
      </p:sp>
    </p:spTree>
    <p:extLst>
      <p:ext uri="{BB962C8B-B14F-4D97-AF65-F5344CB8AC3E}">
        <p14:creationId xmlns:p14="http://schemas.microsoft.com/office/powerpoint/2010/main" val="1469516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ço Reservado para Imagem de Slide 1"/>
          <p:cNvSpPr>
            <a:spLocks noGrp="1" noRot="1" noChangeAspect="1" noTextEdit="1"/>
          </p:cNvSpPr>
          <p:nvPr>
            <p:ph type="sldImg"/>
          </p:nvPr>
        </p:nvSpPr>
        <p:spPr>
          <a:ln/>
        </p:spPr>
      </p:sp>
      <p:sp>
        <p:nvSpPr>
          <p:cNvPr id="6041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latin typeface="Arial" panose="020B0604020202020204" pitchFamily="34" charset="0"/>
            </a:endParaRPr>
          </a:p>
        </p:txBody>
      </p:sp>
      <p:sp>
        <p:nvSpPr>
          <p:cNvPr id="6042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628A3A47-8B54-498B-A4A2-F6DF0D473BF2}" type="slidenum">
              <a:rPr lang="pt-BR" altLang="pt-BR">
                <a:latin typeface="Arial" panose="020B0604020202020204" pitchFamily="34" charset="0"/>
              </a:rPr>
              <a:pPr eaLnBrk="1" hangingPunct="1"/>
              <a:t>19</a:t>
            </a:fld>
            <a:endParaRPr lang="pt-BR" altLang="pt-BR">
              <a:latin typeface="Arial" panose="020B0604020202020204" pitchFamily="34" charset="0"/>
            </a:endParaRPr>
          </a:p>
        </p:txBody>
      </p:sp>
    </p:spTree>
    <p:extLst>
      <p:ext uri="{BB962C8B-B14F-4D97-AF65-F5344CB8AC3E}">
        <p14:creationId xmlns:p14="http://schemas.microsoft.com/office/powerpoint/2010/main" val="3179740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ço Reservado para Imagem de Slide 1"/>
          <p:cNvSpPr>
            <a:spLocks noGrp="1" noRot="1" noChangeAspect="1" noTextEdit="1"/>
          </p:cNvSpPr>
          <p:nvPr>
            <p:ph type="sldImg"/>
          </p:nvPr>
        </p:nvSpPr>
        <p:spPr>
          <a:ln/>
        </p:spPr>
      </p:sp>
      <p:sp>
        <p:nvSpPr>
          <p:cNvPr id="6144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pt-BR" smtClean="0">
                <a:latin typeface="Arial" panose="020B0604020202020204" pitchFamily="34" charset="0"/>
              </a:rPr>
              <a:t>“Na antiguidade, a tatuagem associava-se ao culto dos deuses-demoníacos e era praticada </a:t>
            </a:r>
            <a:r>
              <a:rPr lang="pt-PT" altLang="pt-BR" i="1" smtClean="0">
                <a:latin typeface="Arial" panose="020B0604020202020204" pitchFamily="34" charset="0"/>
              </a:rPr>
              <a:t>durante ritos </a:t>
            </a:r>
            <a:r>
              <a:rPr lang="pt-PT" altLang="pt-BR" smtClean="0">
                <a:latin typeface="Arial" panose="020B0604020202020204" pitchFamily="34" charset="0"/>
              </a:rPr>
              <a:t>dedicados por feiticeiros.</a:t>
            </a:r>
            <a:endParaRPr lang="pt-BR" altLang="pt-BR" smtClean="0">
              <a:latin typeface="Arial" panose="020B0604020202020204" pitchFamily="34" charset="0"/>
            </a:endParaRPr>
          </a:p>
          <a:p>
            <a:r>
              <a:rPr lang="pt-PT" altLang="pt-BR" smtClean="0">
                <a:latin typeface="Arial" panose="020B0604020202020204" pitchFamily="34" charset="0"/>
              </a:rPr>
              <a:t>O sangue que brotava das feridas, o qual, segundo criam, levava consigo os “espíritos malignos.” Dá idéia de consagração.” O pacto era feito para se incorporar a entidade</a:t>
            </a:r>
            <a:r>
              <a:rPr lang="pt-PT" altLang="pt-BR" i="1" smtClean="0">
                <a:latin typeface="Arial" panose="020B0604020202020204" pitchFamily="34" charset="0"/>
              </a:rPr>
              <a:t> </a:t>
            </a:r>
            <a:r>
              <a:rPr lang="pt-PT" altLang="pt-BR" smtClean="0">
                <a:latin typeface="Arial" panose="020B0604020202020204" pitchFamily="34" charset="0"/>
              </a:rPr>
              <a:t>do desenho: escorpião, demônios etc.</a:t>
            </a:r>
          </a:p>
          <a:p>
            <a:endParaRPr lang="pt-PT" altLang="pt-BR" smtClean="0">
              <a:latin typeface="Arial" panose="020B0604020202020204" pitchFamily="34" charset="0"/>
            </a:endParaRPr>
          </a:p>
          <a:p>
            <a:r>
              <a:rPr lang="pt-PT" altLang="pt-BR" smtClean="0">
                <a:solidFill>
                  <a:srgbClr val="FF3300"/>
                </a:solidFill>
                <a:latin typeface="Arial Black" panose="020B0A04020102020204" pitchFamily="34" charset="0"/>
              </a:rPr>
              <a:t>Escarificação: Técnica de tatuagem onde a pele é retirada. O desenho se forma pela cicatriz.</a:t>
            </a:r>
            <a:endParaRPr lang="pt-BR" altLang="pt-BR" smtClean="0">
              <a:solidFill>
                <a:srgbClr val="FF3300"/>
              </a:solidFill>
              <a:latin typeface="Arial Black" panose="020B0A04020102020204" pitchFamily="34" charset="0"/>
            </a:endParaRPr>
          </a:p>
          <a:p>
            <a:endParaRPr lang="pt-BR" altLang="pt-BR" smtClean="0">
              <a:latin typeface="Arial" panose="020B0604020202020204" pitchFamily="34" charset="0"/>
            </a:endParaRPr>
          </a:p>
        </p:txBody>
      </p:sp>
      <p:sp>
        <p:nvSpPr>
          <p:cNvPr id="6144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2FEC582F-FE1D-4EF4-B469-BBBF353FC7E3}" type="slidenum">
              <a:rPr lang="pt-BR" altLang="pt-BR">
                <a:latin typeface="Arial" panose="020B0604020202020204" pitchFamily="34" charset="0"/>
              </a:rPr>
              <a:pPr eaLnBrk="1" hangingPunct="1"/>
              <a:t>20</a:t>
            </a:fld>
            <a:endParaRPr lang="pt-BR" altLang="pt-BR">
              <a:latin typeface="Arial" panose="020B0604020202020204" pitchFamily="34" charset="0"/>
            </a:endParaRPr>
          </a:p>
        </p:txBody>
      </p:sp>
    </p:spTree>
    <p:extLst>
      <p:ext uri="{BB962C8B-B14F-4D97-AF65-F5344CB8AC3E}">
        <p14:creationId xmlns:p14="http://schemas.microsoft.com/office/powerpoint/2010/main" val="3288217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ço Reservado para Imagem de Slide 1"/>
          <p:cNvSpPr>
            <a:spLocks noGrp="1" noRot="1" noChangeAspect="1" noTextEdit="1"/>
          </p:cNvSpPr>
          <p:nvPr>
            <p:ph type="sldImg"/>
          </p:nvPr>
        </p:nvSpPr>
        <p:spPr>
          <a:ln/>
        </p:spPr>
      </p:sp>
      <p:sp>
        <p:nvSpPr>
          <p:cNvPr id="6246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pt-BR" i="1" smtClean="0">
                <a:latin typeface="Arial" panose="020B0604020202020204" pitchFamily="34" charset="0"/>
              </a:rPr>
              <a:t>A tatuagem pode ser um sinal de propriedade e pacto místico</a:t>
            </a:r>
          </a:p>
          <a:p>
            <a:endParaRPr lang="pt-BR" altLang="pt-BR" smtClean="0">
              <a:latin typeface="Arial" panose="020B0604020202020204" pitchFamily="34" charset="0"/>
            </a:endParaRPr>
          </a:p>
          <a:p>
            <a:r>
              <a:rPr lang="pt-PT" altLang="pt-BR" smtClean="0">
                <a:latin typeface="Arial" panose="020B0604020202020204" pitchFamily="34" charset="0"/>
              </a:rPr>
              <a:t>No oriente (China, Japão), a tatuagem estava vinculada às divindades configuradas no símbolo. Os líbios tatuavam-se para a deusa Neit, os egípcios para Atargatis e na Síria para deuses diversos.”  </a:t>
            </a:r>
            <a:endParaRPr lang="pt-BR" altLang="pt-BR" smtClean="0">
              <a:latin typeface="Arial" panose="020B0604020202020204" pitchFamily="34" charset="0"/>
            </a:endParaRPr>
          </a:p>
          <a:p>
            <a:r>
              <a:rPr lang="pt-PT" altLang="pt-BR" smtClean="0">
                <a:latin typeface="Arial" panose="020B0604020202020204" pitchFamily="34" charset="0"/>
              </a:rPr>
              <a:t> </a:t>
            </a:r>
            <a:endParaRPr lang="pt-BR" altLang="pt-BR" smtClean="0">
              <a:latin typeface="Arial" panose="020B0604020202020204" pitchFamily="34" charset="0"/>
            </a:endParaRPr>
          </a:p>
          <a:p>
            <a:r>
              <a:rPr lang="pt-PT" altLang="pt-BR" smtClean="0">
                <a:latin typeface="Arial" panose="020B0604020202020204" pitchFamily="34" charset="0"/>
              </a:rPr>
              <a:t>Em Exodo 21:6  perfurar a orelha simbolizava um pacto de escravidão.  </a:t>
            </a:r>
            <a:endParaRPr lang="pt-BR" altLang="pt-BR" smtClean="0">
              <a:latin typeface="Arial" panose="020B0604020202020204" pitchFamily="34" charset="0"/>
            </a:endParaRPr>
          </a:p>
          <a:p>
            <a:r>
              <a:rPr lang="pt-PT" altLang="pt-BR" smtClean="0">
                <a:latin typeface="Arial" panose="020B0604020202020204" pitchFamily="34" charset="0"/>
              </a:rPr>
              <a:t> </a:t>
            </a:r>
            <a:endParaRPr lang="pt-BR" altLang="pt-BR" smtClean="0">
              <a:latin typeface="Arial" panose="020B0604020202020204" pitchFamily="34" charset="0"/>
            </a:endParaRPr>
          </a:p>
          <a:p>
            <a:r>
              <a:rPr lang="pt-PT" altLang="pt-BR" smtClean="0">
                <a:latin typeface="Arial" panose="020B0604020202020204" pitchFamily="34" charset="0"/>
              </a:rPr>
              <a:t>As leis antigas da Mesopotântia presumem que o escravo seja marcado, como um  gado, com uma tatuagem um estigma feito com ferro em brasa (Dt 15:17).</a:t>
            </a:r>
            <a:endParaRPr lang="pt-BR" altLang="pt-BR" smtClean="0">
              <a:latin typeface="Arial" panose="020B0604020202020204" pitchFamily="34" charset="0"/>
            </a:endParaRPr>
          </a:p>
          <a:p>
            <a:r>
              <a:rPr lang="pt-BR" altLang="pt-BR" smtClean="0">
                <a:latin typeface="Arial" panose="020B0604020202020204" pitchFamily="34" charset="0"/>
              </a:rPr>
              <a:t>Para alguns povos primitivos, o uso de anéis corporais era uma prática clandestina, utilizada tanto para preservar a castidade, como para provocar a estimulação sexual.” </a:t>
            </a:r>
          </a:p>
          <a:p>
            <a:endParaRPr lang="pt-BR" altLang="pt-BR" smtClean="0">
              <a:latin typeface="Arial" panose="020B0604020202020204" pitchFamily="34" charset="0"/>
            </a:endParaRPr>
          </a:p>
          <a:p>
            <a:r>
              <a:rPr lang="pt-BR" altLang="pt-BR" smtClean="0">
                <a:latin typeface="Arial" panose="020B0604020202020204" pitchFamily="34" charset="0"/>
              </a:rPr>
              <a:t> </a:t>
            </a:r>
          </a:p>
          <a:p>
            <a:r>
              <a:rPr lang="pt-BR" altLang="pt-BR" smtClean="0">
                <a:latin typeface="Arial" panose="020B0604020202020204" pitchFamily="34" charset="0"/>
              </a:rPr>
              <a:t>“Nos templos Astecas e Maias, os sacerdotes faziam piercings em suas línguas como parte de um ritual de comunicação com os deuses.” – </a:t>
            </a:r>
          </a:p>
          <a:p>
            <a:endParaRPr lang="pt-BR" altLang="pt-BR" smtClean="0">
              <a:latin typeface="Arial" panose="020B0604020202020204" pitchFamily="34" charset="0"/>
            </a:endParaRPr>
          </a:p>
        </p:txBody>
      </p:sp>
      <p:sp>
        <p:nvSpPr>
          <p:cNvPr id="6246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687807F4-D5EB-4923-88A6-F283079B46B2}" type="slidenum">
              <a:rPr lang="pt-BR" altLang="pt-BR">
                <a:latin typeface="Arial" panose="020B0604020202020204" pitchFamily="34" charset="0"/>
              </a:rPr>
              <a:pPr eaLnBrk="1" hangingPunct="1"/>
              <a:t>21</a:t>
            </a:fld>
            <a:endParaRPr lang="pt-BR" altLang="pt-BR">
              <a:latin typeface="Arial" panose="020B0604020202020204" pitchFamily="34" charset="0"/>
            </a:endParaRPr>
          </a:p>
        </p:txBody>
      </p:sp>
    </p:spTree>
    <p:extLst>
      <p:ext uri="{BB962C8B-B14F-4D97-AF65-F5344CB8AC3E}">
        <p14:creationId xmlns:p14="http://schemas.microsoft.com/office/powerpoint/2010/main" val="2928244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ço Reservado para Imagem de Slide 1"/>
          <p:cNvSpPr>
            <a:spLocks noGrp="1" noRot="1" noChangeAspect="1" noTextEdit="1"/>
          </p:cNvSpPr>
          <p:nvPr>
            <p:ph type="sldImg"/>
          </p:nvPr>
        </p:nvSpPr>
        <p:spPr>
          <a:ln/>
        </p:spPr>
      </p:sp>
      <p:sp>
        <p:nvSpPr>
          <p:cNvPr id="6349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altLang="pt-BR" smtClean="0">
              <a:latin typeface="Arial" panose="020B0604020202020204" pitchFamily="34" charset="0"/>
            </a:endParaRPr>
          </a:p>
        </p:txBody>
      </p:sp>
      <p:sp>
        <p:nvSpPr>
          <p:cNvPr id="6349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71C60ACB-EA86-4E54-B2F1-B391B13CDC11}" type="slidenum">
              <a:rPr lang="pt-BR" altLang="pt-BR">
                <a:latin typeface="Arial" panose="020B0604020202020204" pitchFamily="34" charset="0"/>
              </a:rPr>
              <a:pPr eaLnBrk="1" hangingPunct="1"/>
              <a:t>22</a:t>
            </a:fld>
            <a:endParaRPr lang="pt-BR" altLang="pt-BR">
              <a:latin typeface="Arial" panose="020B0604020202020204" pitchFamily="34" charset="0"/>
            </a:endParaRPr>
          </a:p>
        </p:txBody>
      </p:sp>
    </p:spTree>
    <p:extLst>
      <p:ext uri="{BB962C8B-B14F-4D97-AF65-F5344CB8AC3E}">
        <p14:creationId xmlns:p14="http://schemas.microsoft.com/office/powerpoint/2010/main" val="2960833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ço Reservado para Imagem de Slide 1"/>
          <p:cNvSpPr>
            <a:spLocks noGrp="1" noRot="1" noChangeAspect="1" noTextEdit="1"/>
          </p:cNvSpPr>
          <p:nvPr>
            <p:ph type="sldImg"/>
          </p:nvPr>
        </p:nvSpPr>
        <p:spPr>
          <a:ln/>
        </p:spPr>
      </p:sp>
      <p:sp>
        <p:nvSpPr>
          <p:cNvPr id="4608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latin typeface="Arial" panose="020B0604020202020204" pitchFamily="34" charset="0"/>
              </a:rPr>
              <a:t>Observe que a apresentação foi feita com base na definição Psicológica de que a tatuagem pode ser “viciante”, pois no processo de dor o corpo libera endorfina, hormonio ligado a sensação de bem estar... Veja:</a:t>
            </a:r>
          </a:p>
          <a:p>
            <a:endParaRPr lang="pt-BR" altLang="pt-BR" smtClean="0">
              <a:latin typeface="Arial" panose="020B0604020202020204" pitchFamily="34" charset="0"/>
            </a:endParaRPr>
          </a:p>
          <a:p>
            <a:r>
              <a:rPr lang="pt-BR" altLang="pt-BR" smtClean="0">
                <a:latin typeface="Arial" panose="020B0604020202020204" pitchFamily="34" charset="0"/>
              </a:rPr>
              <a:t>Um estudo datado de 2009 e realizado da Universidade de Bohn, na Alemanha, analisou o cérebro de 10 corredores assíduos antes e depois de uma corrida de duas horas de duração. As corridas, assim como as sessões de tatuagem, liberam uma alta concentração de endorfina no organismo. Imagens da região cerebral dos participantes mostraram que áreas ligadas à emoção e ao prazer foram ativadas graças à liberação de endorfina em seus organismos. Isso acontece porque a endorfina é um hormônio neurotransmissor – liberado normalmente durante a prática de exercícios físicos – que melhora a memória, o sistema imunológico, o humor, a disposição, aumenta a resistência e alivia as dores. O último benefício citado é, justamente, o pontapé inicial para a chamada “dor prazerosa e viciante” que só quem é tatuado conhece. A cada agulhada, uma sensação de prazer e fortalecimento gerada pela alta taxa de endorfina no sangue. </a:t>
            </a:r>
          </a:p>
          <a:p>
            <a:endParaRPr lang="pt-BR" altLang="pt-BR" smtClean="0">
              <a:latin typeface="Arial" panose="020B0604020202020204" pitchFamily="34" charset="0"/>
            </a:endParaRPr>
          </a:p>
          <a:p>
            <a:r>
              <a:rPr lang="pt-BR" altLang="pt-BR" smtClean="0">
                <a:latin typeface="Arial" panose="020B0604020202020204" pitchFamily="34" charset="0"/>
              </a:rPr>
              <a:t>Com base nesta argumentação alguns tatuadores explicam a quantidade sempre crescente de pessoas tatuadas que expandem, modificam ou elevam o grau de complexidade na arte do tatoo e do piercing. </a:t>
            </a:r>
          </a:p>
          <a:p>
            <a:endParaRPr lang="pt-BR" altLang="pt-BR" smtClean="0">
              <a:latin typeface="Arial" panose="020B0604020202020204" pitchFamily="34" charset="0"/>
            </a:endParaRPr>
          </a:p>
          <a:p>
            <a:r>
              <a:rPr lang="pt-BR" altLang="pt-BR" smtClean="0">
                <a:latin typeface="Arial" panose="020B0604020202020204" pitchFamily="34" charset="0"/>
              </a:rPr>
              <a:t>Logo, a ideia da apresenta está ligada a um crescente também, onde a complexidade da questão chega a níveis mais elevados de marcações corporais, todas ligadas ao primeiro efeito da tatuagem.  </a:t>
            </a:r>
          </a:p>
        </p:txBody>
      </p:sp>
      <p:sp>
        <p:nvSpPr>
          <p:cNvPr id="4608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1DDC51FC-E33B-4A68-809E-59F85B9583E1}" type="slidenum">
              <a:rPr lang="pt-BR" altLang="pt-BR">
                <a:latin typeface="Arial" panose="020B0604020202020204" pitchFamily="34" charset="0"/>
              </a:rPr>
              <a:pPr eaLnBrk="1" hangingPunct="1"/>
              <a:t>2</a:t>
            </a:fld>
            <a:endParaRPr lang="pt-BR" altLang="pt-BR">
              <a:latin typeface="Arial" panose="020B0604020202020204" pitchFamily="34" charset="0"/>
            </a:endParaRPr>
          </a:p>
        </p:txBody>
      </p:sp>
    </p:spTree>
    <p:extLst>
      <p:ext uri="{BB962C8B-B14F-4D97-AF65-F5344CB8AC3E}">
        <p14:creationId xmlns:p14="http://schemas.microsoft.com/office/powerpoint/2010/main" val="988514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ço Reservado para Imagem de Slide 1"/>
          <p:cNvSpPr>
            <a:spLocks noGrp="1" noRot="1" noChangeAspect="1" noTextEdit="1"/>
          </p:cNvSpPr>
          <p:nvPr>
            <p:ph type="sldImg"/>
          </p:nvPr>
        </p:nvSpPr>
        <p:spPr>
          <a:ln/>
        </p:spPr>
      </p:sp>
      <p:sp>
        <p:nvSpPr>
          <p:cNvPr id="6451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latin typeface="Arial" panose="020B0604020202020204" pitchFamily="34" charset="0"/>
              </a:rPr>
              <a:t>BRENT MOFFATT</a:t>
            </a:r>
          </a:p>
          <a:p>
            <a:endParaRPr lang="pt-BR" altLang="pt-BR" smtClean="0">
              <a:latin typeface="Arial" panose="020B0604020202020204" pitchFamily="34" charset="0"/>
            </a:endParaRPr>
          </a:p>
          <a:p>
            <a:r>
              <a:rPr lang="pt-BR" altLang="pt-BR" smtClean="0">
                <a:latin typeface="Arial" panose="020B0604020202020204" pitchFamily="34" charset="0"/>
              </a:rPr>
              <a:t>Ouvindo speed metal em seus fones de ouvido e com um retrato da mãe falecida nas mãos, um canadense de 34 anos bateu o recorde mundial de perfurações no corpo. Em pouco mais de oito horas, Brent Moffatt introduziu 702 agulhas em seu corpo. </a:t>
            </a:r>
          </a:p>
          <a:p>
            <a:endParaRPr lang="pt-BR" altLang="pt-BR" smtClean="0">
              <a:latin typeface="Arial" panose="020B0604020202020204" pitchFamily="34" charset="0"/>
            </a:endParaRPr>
          </a:p>
          <a:p>
            <a:r>
              <a:rPr lang="pt-BR" altLang="pt-BR" smtClean="0">
                <a:latin typeface="Arial" panose="020B0604020202020204" pitchFamily="34" charset="0"/>
              </a:rPr>
              <a:t>A maioria foi colocada nas pernas e pés. </a:t>
            </a:r>
          </a:p>
          <a:p>
            <a:endParaRPr lang="pt-BR" altLang="pt-BR" smtClean="0">
              <a:latin typeface="Arial" panose="020B0604020202020204" pitchFamily="34" charset="0"/>
            </a:endParaRPr>
          </a:p>
          <a:p>
            <a:r>
              <a:rPr lang="pt-BR" altLang="pt-BR" smtClean="0">
                <a:latin typeface="Arial" panose="020B0604020202020204" pitchFamily="34" charset="0"/>
              </a:rPr>
              <a:t>De acordo com ele, o objetivo era alcançar mil perfurações, mas teve que parar quando a dor ficou muito intensa. "Estou com muita dor. É como se alguém estivesse dando choque em meus pés", disse Moffatt, um perfurador do estúdio de tatuagem Metamorphosis de Winnipeg. </a:t>
            </a:r>
          </a:p>
          <a:p>
            <a:endParaRPr lang="pt-BR" altLang="pt-BR" smtClean="0">
              <a:latin typeface="Arial" panose="020B0604020202020204" pitchFamily="34" charset="0"/>
            </a:endParaRPr>
          </a:p>
          <a:p>
            <a:r>
              <a:rPr lang="pt-BR" altLang="pt-BR" smtClean="0">
                <a:latin typeface="Arial" panose="020B0604020202020204" pitchFamily="34" charset="0"/>
              </a:rPr>
              <a:t>Mas ele não desfaz de seu esforço. "Estou muito feliz. Eu gostaria de mil, mas pelo menos eu tentei e me satisfaço com 700."</a:t>
            </a:r>
          </a:p>
        </p:txBody>
      </p:sp>
      <p:sp>
        <p:nvSpPr>
          <p:cNvPr id="6451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FCE74375-6BED-4554-93EC-5E560D0F35D6}" type="slidenum">
              <a:rPr lang="pt-BR" altLang="pt-BR">
                <a:latin typeface="Arial" panose="020B0604020202020204" pitchFamily="34" charset="0"/>
              </a:rPr>
              <a:pPr eaLnBrk="1" hangingPunct="1"/>
              <a:t>24</a:t>
            </a:fld>
            <a:endParaRPr lang="pt-BR" altLang="pt-BR">
              <a:latin typeface="Arial" panose="020B0604020202020204" pitchFamily="34" charset="0"/>
            </a:endParaRPr>
          </a:p>
        </p:txBody>
      </p:sp>
    </p:spTree>
    <p:extLst>
      <p:ext uri="{BB962C8B-B14F-4D97-AF65-F5344CB8AC3E}">
        <p14:creationId xmlns:p14="http://schemas.microsoft.com/office/powerpoint/2010/main" val="2058661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ço Reservado para Imagem de Slide 1"/>
          <p:cNvSpPr>
            <a:spLocks noGrp="1" noRot="1" noChangeAspect="1" noTextEdit="1"/>
          </p:cNvSpPr>
          <p:nvPr>
            <p:ph type="sldImg"/>
          </p:nvPr>
        </p:nvSpPr>
        <p:spPr>
          <a:ln/>
        </p:spPr>
      </p:sp>
      <p:sp>
        <p:nvSpPr>
          <p:cNvPr id="6553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latin typeface="Arial" panose="020B0604020202020204" pitchFamily="34" charset="0"/>
              </a:rPr>
              <a:t>“Fruto do exibicionismo, da loucura ou da simples vontade de se ornamentar, os anéis corporais foram trazidos da cultura underground da costa da Califórnia e do universo sadomasoquista, por jovens que viram nele uma nova forma de exaltar o corpo e as suas zonas erógenas. </a:t>
            </a:r>
          </a:p>
          <a:p>
            <a:endParaRPr lang="pt-BR" altLang="pt-BR" smtClean="0">
              <a:latin typeface="Arial" panose="020B0604020202020204" pitchFamily="34" charset="0"/>
            </a:endParaRPr>
          </a:p>
        </p:txBody>
      </p:sp>
      <p:sp>
        <p:nvSpPr>
          <p:cNvPr id="6554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248C25BD-CEDD-4229-BE28-2D8DFF1AA30C}" type="slidenum">
              <a:rPr lang="pt-BR" altLang="pt-BR">
                <a:latin typeface="Arial" panose="020B0604020202020204" pitchFamily="34" charset="0"/>
              </a:rPr>
              <a:pPr eaLnBrk="1" hangingPunct="1"/>
              <a:t>27</a:t>
            </a:fld>
            <a:endParaRPr lang="pt-BR" altLang="pt-BR">
              <a:latin typeface="Arial" panose="020B0604020202020204" pitchFamily="34" charset="0"/>
            </a:endParaRPr>
          </a:p>
        </p:txBody>
      </p:sp>
    </p:spTree>
    <p:extLst>
      <p:ext uri="{BB962C8B-B14F-4D97-AF65-F5344CB8AC3E}">
        <p14:creationId xmlns:p14="http://schemas.microsoft.com/office/powerpoint/2010/main" val="1541136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ço Reservado para Imagem de Slide 1"/>
          <p:cNvSpPr>
            <a:spLocks noGrp="1" noRot="1" noChangeAspect="1" noTextEdit="1"/>
          </p:cNvSpPr>
          <p:nvPr>
            <p:ph type="sldImg"/>
          </p:nvPr>
        </p:nvSpPr>
        <p:spPr>
          <a:ln/>
        </p:spPr>
      </p:sp>
      <p:sp>
        <p:nvSpPr>
          <p:cNvPr id="6656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latin typeface="Arial" panose="020B0604020202020204" pitchFamily="34" charset="0"/>
              </a:rPr>
              <a:t>Adeptos desta prática, geram modificações em seus corpos, através de amputações feitas como uma “proposta estética” ou como algum tipo de pacto.</a:t>
            </a:r>
          </a:p>
          <a:p>
            <a:r>
              <a:rPr lang="pt-BR" altLang="pt-BR" smtClean="0">
                <a:latin typeface="Arial" panose="020B0604020202020204" pitchFamily="34" charset="0"/>
              </a:rPr>
              <a:t>O casal de canadenses Gillian Hyde e Clive Mathias, não quiseram um anel para firmar o casamento. </a:t>
            </a:r>
          </a:p>
          <a:p>
            <a:r>
              <a:rPr lang="pt-BR" altLang="pt-BR" smtClean="0">
                <a:latin typeface="Arial" panose="020B0604020202020204" pitchFamily="34" charset="0"/>
              </a:rPr>
              <a:t>Decidiram amputar o dedo um do outro com uma mordida. </a:t>
            </a:r>
          </a:p>
          <a:p>
            <a:r>
              <a:rPr lang="pt-BR" altLang="pt-BR" smtClean="0">
                <a:latin typeface="Arial" panose="020B0604020202020204" pitchFamily="34" charset="0"/>
              </a:rPr>
              <a:t>“ Não queria um compromisso de metal, mas de carne” diz Gillian.</a:t>
            </a:r>
          </a:p>
          <a:p>
            <a:endParaRPr lang="pt-BR" altLang="pt-BR" smtClean="0">
              <a:latin typeface="Arial" panose="020B0604020202020204" pitchFamily="34" charset="0"/>
            </a:endParaRPr>
          </a:p>
        </p:txBody>
      </p:sp>
      <p:sp>
        <p:nvSpPr>
          <p:cNvPr id="6656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B6155E10-52D4-47A8-9918-DE75623CA067}" type="slidenum">
              <a:rPr lang="pt-BR" altLang="pt-BR">
                <a:latin typeface="Arial" panose="020B0604020202020204" pitchFamily="34" charset="0"/>
              </a:rPr>
              <a:pPr eaLnBrk="1" hangingPunct="1"/>
              <a:t>29</a:t>
            </a:fld>
            <a:endParaRPr lang="pt-BR" altLang="pt-BR">
              <a:latin typeface="Arial" panose="020B0604020202020204" pitchFamily="34" charset="0"/>
            </a:endParaRPr>
          </a:p>
        </p:txBody>
      </p:sp>
    </p:spTree>
    <p:extLst>
      <p:ext uri="{BB962C8B-B14F-4D97-AF65-F5344CB8AC3E}">
        <p14:creationId xmlns:p14="http://schemas.microsoft.com/office/powerpoint/2010/main" val="3322789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ço Reservado para Imagem de Slide 1"/>
          <p:cNvSpPr>
            <a:spLocks noGrp="1" noRot="1" noChangeAspect="1" noTextEdit="1"/>
          </p:cNvSpPr>
          <p:nvPr>
            <p:ph type="sldImg"/>
          </p:nvPr>
        </p:nvSpPr>
        <p:spPr>
          <a:ln/>
        </p:spPr>
      </p:sp>
      <p:sp>
        <p:nvSpPr>
          <p:cNvPr id="6758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latin typeface="Arial" panose="020B0604020202020204" pitchFamily="34" charset="0"/>
              </a:rPr>
              <a:t>Implantes geralmente são feitos de Teflon e implantados sob a pele. Há implantes subdermal e transdermal.</a:t>
            </a:r>
          </a:p>
          <a:p>
            <a:endParaRPr lang="pt-BR" altLang="pt-BR" smtClean="0">
              <a:latin typeface="Arial" panose="020B0604020202020204" pitchFamily="34" charset="0"/>
            </a:endParaRPr>
          </a:p>
          <a:p>
            <a:r>
              <a:rPr lang="pt-BR" altLang="pt-BR" smtClean="0">
                <a:latin typeface="Arial" panose="020B0604020202020204" pitchFamily="34" charset="0"/>
              </a:rPr>
              <a:t>SUBDERMAL: o objeto que foi implantado está sob a pele gerando uma saliência na mesma.</a:t>
            </a:r>
          </a:p>
        </p:txBody>
      </p:sp>
      <p:sp>
        <p:nvSpPr>
          <p:cNvPr id="6758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CFAB3FD5-1668-4099-95B3-E1BB58EB6D4B}" type="slidenum">
              <a:rPr lang="pt-BR" altLang="pt-BR">
                <a:latin typeface="Arial" panose="020B0604020202020204" pitchFamily="34" charset="0"/>
              </a:rPr>
              <a:pPr eaLnBrk="1" hangingPunct="1"/>
              <a:t>30</a:t>
            </a:fld>
            <a:endParaRPr lang="pt-BR" altLang="pt-BR">
              <a:latin typeface="Arial" panose="020B0604020202020204" pitchFamily="34" charset="0"/>
            </a:endParaRPr>
          </a:p>
        </p:txBody>
      </p:sp>
    </p:spTree>
    <p:extLst>
      <p:ext uri="{BB962C8B-B14F-4D97-AF65-F5344CB8AC3E}">
        <p14:creationId xmlns:p14="http://schemas.microsoft.com/office/powerpoint/2010/main" val="4084998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ço Reservado para Imagem de Slide 1"/>
          <p:cNvSpPr>
            <a:spLocks noGrp="1" noRot="1" noChangeAspect="1" noTextEdit="1"/>
          </p:cNvSpPr>
          <p:nvPr>
            <p:ph type="sldImg"/>
          </p:nvPr>
        </p:nvSpPr>
        <p:spPr>
          <a:ln/>
        </p:spPr>
      </p:sp>
      <p:sp>
        <p:nvSpPr>
          <p:cNvPr id="6861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latin typeface="Arial" panose="020B0604020202020204" pitchFamily="34" charset="0"/>
              </a:rPr>
              <a:t>TRANSDERMAL: o objeto que é implantado sob a pele e para fora da pele, ou seja, após implantado parte do objeto fica exposto e neste caso o objeto é de aço inoxidável. </a:t>
            </a:r>
          </a:p>
          <a:p>
            <a:endParaRPr lang="pt-BR" altLang="pt-BR" smtClean="0">
              <a:latin typeface="Arial" panose="020B0604020202020204" pitchFamily="34" charset="0"/>
            </a:endParaRPr>
          </a:p>
          <a:p>
            <a:endParaRPr lang="pt-BR" altLang="pt-BR" smtClean="0">
              <a:latin typeface="Arial" panose="020B0604020202020204" pitchFamily="34" charset="0"/>
            </a:endParaRPr>
          </a:p>
        </p:txBody>
      </p:sp>
      <p:sp>
        <p:nvSpPr>
          <p:cNvPr id="6861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821CF2C7-1839-45D0-A9A0-10278985B9CA}" type="slidenum">
              <a:rPr lang="pt-BR" altLang="pt-BR">
                <a:latin typeface="Arial" panose="020B0604020202020204" pitchFamily="34" charset="0"/>
              </a:rPr>
              <a:pPr eaLnBrk="1" hangingPunct="1"/>
              <a:t>31</a:t>
            </a:fld>
            <a:endParaRPr lang="pt-BR" altLang="pt-BR">
              <a:latin typeface="Arial" panose="020B0604020202020204" pitchFamily="34" charset="0"/>
            </a:endParaRPr>
          </a:p>
        </p:txBody>
      </p:sp>
    </p:spTree>
    <p:extLst>
      <p:ext uri="{BB962C8B-B14F-4D97-AF65-F5344CB8AC3E}">
        <p14:creationId xmlns:p14="http://schemas.microsoft.com/office/powerpoint/2010/main" val="4263493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Espaço Reservado para Imagem de Slide 1"/>
          <p:cNvSpPr>
            <a:spLocks noGrp="1" noRot="1" noChangeAspect="1" noTextEdit="1"/>
          </p:cNvSpPr>
          <p:nvPr>
            <p:ph type="sldImg"/>
          </p:nvPr>
        </p:nvSpPr>
        <p:spPr>
          <a:ln/>
        </p:spPr>
      </p:sp>
      <p:sp>
        <p:nvSpPr>
          <p:cNvPr id="6963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latin typeface="Arial" panose="020B0604020202020204" pitchFamily="34" charset="0"/>
              </a:rPr>
              <a:t>Não há lugares específicos para implantes. Os mais comuns são implantes no rosto, braço, pênis, costas e alto da cabeça.  </a:t>
            </a:r>
          </a:p>
          <a:p>
            <a:endParaRPr lang="pt-BR" altLang="pt-BR" smtClean="0">
              <a:latin typeface="Arial" panose="020B0604020202020204" pitchFamily="34" charset="0"/>
            </a:endParaRPr>
          </a:p>
          <a:p>
            <a:r>
              <a:rPr lang="pt-BR" altLang="pt-BR" smtClean="0">
                <a:latin typeface="Arial" panose="020B0604020202020204" pitchFamily="34" charset="0"/>
              </a:rPr>
              <a:t>Mas poucos — até mesmo entre adeptos dessas modas— conhecem o fundo oculto delas, estabelecido numa “igreja” com seus “reverendos”: a Igreja da Modificação do Corpo, sadomasoquista e satanista, que ao mesmo tempo pretende ser ecumênica!</a:t>
            </a:r>
          </a:p>
          <a:p>
            <a:endParaRPr lang="pt-BR" altLang="pt-BR" smtClean="0">
              <a:latin typeface="Arial" panose="020B0604020202020204" pitchFamily="34" charset="0"/>
            </a:endParaRPr>
          </a:p>
          <a:p>
            <a:endParaRPr lang="pt-BR" altLang="pt-BR" smtClean="0">
              <a:latin typeface="Arial" panose="020B0604020202020204" pitchFamily="34" charset="0"/>
            </a:endParaRPr>
          </a:p>
        </p:txBody>
      </p:sp>
      <p:sp>
        <p:nvSpPr>
          <p:cNvPr id="6963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2E104B29-55E3-4AF0-976F-C14C1AD0B689}" type="slidenum">
              <a:rPr lang="pt-BR" altLang="pt-BR">
                <a:latin typeface="Arial" panose="020B0604020202020204" pitchFamily="34" charset="0"/>
              </a:rPr>
              <a:pPr eaLnBrk="1" hangingPunct="1"/>
              <a:t>32</a:t>
            </a:fld>
            <a:endParaRPr lang="pt-BR" altLang="pt-BR">
              <a:latin typeface="Arial" panose="020B0604020202020204" pitchFamily="34" charset="0"/>
            </a:endParaRPr>
          </a:p>
        </p:txBody>
      </p:sp>
    </p:spTree>
    <p:extLst>
      <p:ext uri="{BB962C8B-B14F-4D97-AF65-F5344CB8AC3E}">
        <p14:creationId xmlns:p14="http://schemas.microsoft.com/office/powerpoint/2010/main" val="81211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ço Reservado para Imagem de Slide 1"/>
          <p:cNvSpPr>
            <a:spLocks noGrp="1" noRot="1" noChangeAspect="1" noTextEdit="1"/>
          </p:cNvSpPr>
          <p:nvPr>
            <p:ph type="sldImg"/>
          </p:nvPr>
        </p:nvSpPr>
        <p:spPr>
          <a:ln/>
        </p:spPr>
      </p:sp>
      <p:sp>
        <p:nvSpPr>
          <p:cNvPr id="7065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b="1" smtClean="0">
                <a:latin typeface="Arial" panose="020B0604020202020204" pitchFamily="34" charset="0"/>
              </a:rPr>
              <a:t>Mas porque se tatuar ou modificar o corpo?</a:t>
            </a:r>
          </a:p>
          <a:p>
            <a:endParaRPr lang="pt-BR" altLang="pt-BR" b="1" smtClean="0">
              <a:latin typeface="Arial" panose="020B0604020202020204" pitchFamily="34" charset="0"/>
            </a:endParaRPr>
          </a:p>
          <a:p>
            <a:r>
              <a:rPr lang="pt-BR" altLang="pt-BR" b="1" smtClean="0">
                <a:latin typeface="Arial" panose="020B0604020202020204" pitchFamily="34" charset="0"/>
              </a:rPr>
              <a:t>As pesquisadoras Jacqueline de Oliveira Moreira, Leônia Cavalcante Teixeira e Roseane de Freitas Nicolau, em seu artigo Inscrições corporais: tatuagens, </a:t>
            </a:r>
            <a:r>
              <a:rPr lang="pt-BR" altLang="pt-BR" b="1" i="1" smtClean="0">
                <a:latin typeface="Arial" panose="020B0604020202020204" pitchFamily="34" charset="0"/>
              </a:rPr>
              <a:t>piercings</a:t>
            </a:r>
            <a:r>
              <a:rPr lang="pt-BR" altLang="pt-BR" b="1" smtClean="0">
                <a:latin typeface="Arial" panose="020B0604020202020204" pitchFamily="34" charset="0"/>
              </a:rPr>
              <a:t> e escarificações à luz da psicanálise, definiram: </a:t>
            </a:r>
          </a:p>
          <a:p>
            <a:endParaRPr lang="pt-BR" altLang="pt-BR" b="1" smtClean="0">
              <a:latin typeface="Arial" panose="020B0604020202020204" pitchFamily="34" charset="0"/>
            </a:endParaRPr>
          </a:p>
          <a:p>
            <a:r>
              <a:rPr lang="pt-BR" altLang="pt-BR" smtClean="0">
                <a:latin typeface="Arial" panose="020B0604020202020204" pitchFamily="34" charset="0"/>
              </a:rPr>
              <a:t>“No mesmo sentido, apreendemos as práticas corporais que se constroem no campo das </a:t>
            </a:r>
            <a:r>
              <a:rPr lang="pt-BR" altLang="pt-BR" b="1" smtClean="0">
                <a:latin typeface="Arial" panose="020B0604020202020204" pitchFamily="34" charset="0"/>
              </a:rPr>
              <a:t>automutilações</a:t>
            </a:r>
            <a:r>
              <a:rPr lang="pt-BR" altLang="pt-BR" smtClean="0">
                <a:latin typeface="Arial" panose="020B0604020202020204" pitchFamily="34" charset="0"/>
              </a:rPr>
              <a:t>, como as tatuagens, os </a:t>
            </a:r>
            <a:r>
              <a:rPr lang="pt-BR" altLang="pt-BR" i="1" smtClean="0">
                <a:latin typeface="Arial" panose="020B0604020202020204" pitchFamily="34" charset="0"/>
              </a:rPr>
              <a:t>piercings</a:t>
            </a:r>
            <a:r>
              <a:rPr lang="pt-BR" altLang="pt-BR" smtClean="0">
                <a:latin typeface="Arial" panose="020B0604020202020204" pitchFamily="34" charset="0"/>
              </a:rPr>
              <a:t>, as escarificações que, ao marcar o corpo em sua superfície, fazem marca psíquica, criando orifícios e bordas. Depreendemos, assim, que, em experiências incitadas por intervenções modificadoras do corpo, os sujeitos procuram afirmar os seus limites, bem como vivenciar as diversas possibilidades de sensações e imagens, como, por exemplo, fabricando novos orifícios, contornos e desenhando novas zonas de sensibilidade erótica (Costa, 2004)”.</a:t>
            </a:r>
          </a:p>
        </p:txBody>
      </p:sp>
      <p:sp>
        <p:nvSpPr>
          <p:cNvPr id="7066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E3499F4C-2952-448C-B9C2-2CD916591A54}" type="slidenum">
              <a:rPr lang="pt-BR" altLang="pt-BR">
                <a:latin typeface="Arial" panose="020B0604020202020204" pitchFamily="34" charset="0"/>
              </a:rPr>
              <a:pPr eaLnBrk="1" hangingPunct="1"/>
              <a:t>33</a:t>
            </a:fld>
            <a:endParaRPr lang="pt-BR" altLang="pt-BR">
              <a:latin typeface="Arial" panose="020B0604020202020204" pitchFamily="34" charset="0"/>
            </a:endParaRPr>
          </a:p>
        </p:txBody>
      </p:sp>
    </p:spTree>
    <p:extLst>
      <p:ext uri="{BB962C8B-B14F-4D97-AF65-F5344CB8AC3E}">
        <p14:creationId xmlns:p14="http://schemas.microsoft.com/office/powerpoint/2010/main" val="2356044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ço Reservado para Imagem de Slide 1"/>
          <p:cNvSpPr>
            <a:spLocks noGrp="1" noRot="1" noChangeAspect="1" noTextEdit="1"/>
          </p:cNvSpPr>
          <p:nvPr>
            <p:ph type="sldImg"/>
          </p:nvPr>
        </p:nvSpPr>
        <p:spPr>
          <a:ln/>
        </p:spPr>
      </p:sp>
      <p:sp>
        <p:nvSpPr>
          <p:cNvPr id="7168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latin typeface="Arial" panose="020B0604020202020204" pitchFamily="34" charset="0"/>
              </a:rPr>
              <a:t>Definição</a:t>
            </a:r>
          </a:p>
        </p:txBody>
      </p:sp>
      <p:sp>
        <p:nvSpPr>
          <p:cNvPr id="7168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7350E568-BFCD-4FED-8A85-5D8DBE92A0E7}" type="slidenum">
              <a:rPr lang="pt-BR" altLang="pt-BR">
                <a:latin typeface="Arial" panose="020B0604020202020204" pitchFamily="34" charset="0"/>
              </a:rPr>
              <a:pPr eaLnBrk="1" hangingPunct="1"/>
              <a:t>34</a:t>
            </a:fld>
            <a:endParaRPr lang="pt-BR" altLang="pt-BR">
              <a:latin typeface="Arial" panose="020B0604020202020204" pitchFamily="34" charset="0"/>
            </a:endParaRPr>
          </a:p>
        </p:txBody>
      </p:sp>
    </p:spTree>
    <p:extLst>
      <p:ext uri="{BB962C8B-B14F-4D97-AF65-F5344CB8AC3E}">
        <p14:creationId xmlns:p14="http://schemas.microsoft.com/office/powerpoint/2010/main" val="35460036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ço Reservado para Imagem de Slide 1"/>
          <p:cNvSpPr>
            <a:spLocks noGrp="1" noRot="1" noChangeAspect="1" noTextEdit="1"/>
          </p:cNvSpPr>
          <p:nvPr>
            <p:ph type="sldImg"/>
          </p:nvPr>
        </p:nvSpPr>
        <p:spPr>
          <a:ln/>
        </p:spPr>
      </p:sp>
      <p:sp>
        <p:nvSpPr>
          <p:cNvPr id="7270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pt-BR" smtClean="0">
                <a:latin typeface="Verdana" panose="020B0604030504040204" pitchFamily="34" charset="0"/>
              </a:rPr>
              <a:t>A pessoa que se automutila não está, usualmente, querendo interromper sua própria vida, mas sim usando esse comportamento como um modo de cooperação para aliviar dor emocional e desconforto.</a:t>
            </a:r>
            <a:endParaRPr lang="pt-BR" altLang="pt-BR" smtClean="0">
              <a:solidFill>
                <a:schemeClr val="hlink"/>
              </a:solidFill>
              <a:latin typeface="Arial Black" panose="020B0A04020102020204" pitchFamily="34" charset="0"/>
            </a:endParaRPr>
          </a:p>
          <a:p>
            <a:endParaRPr lang="pt-BR" altLang="pt-BR" smtClean="0">
              <a:latin typeface="Arial" panose="020B0604020202020204" pitchFamily="34" charset="0"/>
            </a:endParaRPr>
          </a:p>
          <a:p>
            <a:endParaRPr lang="pt-BR" altLang="pt-BR" smtClean="0">
              <a:latin typeface="Arial" panose="020B0604020202020204" pitchFamily="34" charset="0"/>
            </a:endParaRPr>
          </a:p>
          <a:p>
            <a:r>
              <a:rPr lang="pt-BR" altLang="pt-BR" smtClean="0">
                <a:latin typeface="Arial" panose="020B0604020202020204" pitchFamily="34" charset="0"/>
              </a:rPr>
              <a:t>Para David Le Breton, da Université March Bloch – França, em seu artigo: “Escarificações na adolescência: uma abordagem antropológica”, conclui: </a:t>
            </a:r>
          </a:p>
          <a:p>
            <a:endParaRPr lang="pt-BR" altLang="pt-BR" smtClean="0">
              <a:latin typeface="Arial" panose="020B0604020202020204" pitchFamily="34" charset="0"/>
            </a:endParaRPr>
          </a:p>
          <a:p>
            <a:endParaRPr lang="pt-BR" altLang="pt-BR" smtClean="0">
              <a:latin typeface="Arial" panose="020B0604020202020204" pitchFamily="34" charset="0"/>
            </a:endParaRPr>
          </a:p>
          <a:p>
            <a:r>
              <a:rPr lang="pt-BR" altLang="pt-BR" i="1" smtClean="0">
                <a:latin typeface="Arial" panose="020B0604020202020204" pitchFamily="34" charset="0"/>
              </a:rPr>
              <a:t>“Piercings</a:t>
            </a:r>
            <a:r>
              <a:rPr lang="pt-BR" altLang="pt-BR" smtClean="0">
                <a:latin typeface="Arial" panose="020B0604020202020204" pitchFamily="34" charset="0"/>
              </a:rPr>
              <a:t> e tatuagens podem ser vistas como formas de embelezamento do corpo... Em contrapartida, outros sujeitos não se reconhecem em uma pele que os prende à uma identidade intolerável... tratando-se de provocar a própria dor para ter menos dor. As escarificações são técnicas de sobrevivência para os jovens em sofrimento.”</a:t>
            </a:r>
          </a:p>
          <a:p>
            <a:endParaRPr lang="pt-BR" altLang="pt-BR" smtClean="0">
              <a:latin typeface="Arial" panose="020B0604020202020204" pitchFamily="34" charset="0"/>
            </a:endParaRPr>
          </a:p>
        </p:txBody>
      </p:sp>
      <p:sp>
        <p:nvSpPr>
          <p:cNvPr id="7270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6164014A-8251-4A75-8D82-40504D4E71A4}" type="slidenum">
              <a:rPr lang="pt-BR" altLang="pt-BR">
                <a:latin typeface="Arial" panose="020B0604020202020204" pitchFamily="34" charset="0"/>
              </a:rPr>
              <a:pPr eaLnBrk="1" hangingPunct="1"/>
              <a:t>35</a:t>
            </a:fld>
            <a:endParaRPr lang="pt-BR" altLang="pt-BR">
              <a:latin typeface="Arial" panose="020B0604020202020204" pitchFamily="34" charset="0"/>
            </a:endParaRPr>
          </a:p>
        </p:txBody>
      </p:sp>
    </p:spTree>
    <p:extLst>
      <p:ext uri="{BB962C8B-B14F-4D97-AF65-F5344CB8AC3E}">
        <p14:creationId xmlns:p14="http://schemas.microsoft.com/office/powerpoint/2010/main" val="1198318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ço Reservado para Imagem de Slide 1"/>
          <p:cNvSpPr>
            <a:spLocks noGrp="1" noRot="1" noChangeAspect="1" noTextEdit="1"/>
          </p:cNvSpPr>
          <p:nvPr>
            <p:ph type="sldImg"/>
          </p:nvPr>
        </p:nvSpPr>
        <p:spPr>
          <a:ln/>
        </p:spPr>
      </p:sp>
      <p:sp>
        <p:nvSpPr>
          <p:cNvPr id="7373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latin typeface="Arial" panose="020B0604020202020204" pitchFamily="34" charset="0"/>
              </a:rPr>
              <a:t>O comportamento autodestrutivo constantemente carrega uma carga de prazer associado, muito comum de ser encontrado em masoquistas. </a:t>
            </a:r>
          </a:p>
          <a:p>
            <a:endParaRPr lang="pt-BR" altLang="pt-BR" smtClean="0">
              <a:latin typeface="Arial" panose="020B0604020202020204" pitchFamily="34" charset="0"/>
            </a:endParaRPr>
          </a:p>
          <a:p>
            <a:r>
              <a:rPr lang="pt-BR" altLang="pt-BR" smtClean="0">
                <a:latin typeface="Arial" panose="020B0604020202020204" pitchFamily="34" charset="0"/>
              </a:rPr>
              <a:t>Eles ficaram submetidos à relação entre dor e alívio; o que gerou um forte condicionamento mental que faz com que a dor seja o gatilho para a percepção do prazer.</a:t>
            </a:r>
          </a:p>
        </p:txBody>
      </p:sp>
      <p:sp>
        <p:nvSpPr>
          <p:cNvPr id="7373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58C58E12-0AA9-4A7A-976F-3E673A25E01E}" type="slidenum">
              <a:rPr lang="pt-BR" altLang="pt-BR">
                <a:latin typeface="Arial" panose="020B0604020202020204" pitchFamily="34" charset="0"/>
              </a:rPr>
              <a:pPr eaLnBrk="1" hangingPunct="1"/>
              <a:t>36</a:t>
            </a:fld>
            <a:endParaRPr lang="pt-BR" altLang="pt-BR">
              <a:latin typeface="Arial" panose="020B0604020202020204" pitchFamily="34" charset="0"/>
            </a:endParaRPr>
          </a:p>
        </p:txBody>
      </p:sp>
    </p:spTree>
    <p:extLst>
      <p:ext uri="{BB962C8B-B14F-4D97-AF65-F5344CB8AC3E}">
        <p14:creationId xmlns:p14="http://schemas.microsoft.com/office/powerpoint/2010/main" val="127536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ço Reservado para Imagem de Slide 1"/>
          <p:cNvSpPr>
            <a:spLocks noGrp="1" noRot="1" noChangeAspect="1" noTextEdit="1"/>
          </p:cNvSpPr>
          <p:nvPr>
            <p:ph type="sldImg"/>
          </p:nvPr>
        </p:nvSpPr>
        <p:spPr>
          <a:ln/>
        </p:spPr>
      </p:sp>
      <p:sp>
        <p:nvSpPr>
          <p:cNvPr id="47107"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latin typeface="Arial" panose="020B0604020202020204" pitchFamily="34" charset="0"/>
              </a:rPr>
              <a:t>Ötzi - O mais antigo homem achado intacto, datado de 5300 a.C. e também conhecido como o “Homem de Gelo”, tinha o corpo marcado: tatuagens na região lombar, no joelho esquerdo e no tornozelo direito. Depois dele, no antigo Egito, temos notícia de uma grande quantidade de múmias tatuadas. Heródoto relata também, citas, trácios e tebanos marcados com escarificações e desenhos cicatriciais pigmentados.</a:t>
            </a:r>
          </a:p>
          <a:p>
            <a:endParaRPr lang="pt-BR" altLang="pt-BR" smtClean="0">
              <a:latin typeface="Arial" panose="020B0604020202020204" pitchFamily="34" charset="0"/>
            </a:endParaRPr>
          </a:p>
          <a:p>
            <a:r>
              <a:rPr lang="pt-BR" altLang="pt-BR" smtClean="0">
                <a:latin typeface="Arial" panose="020B0604020202020204" pitchFamily="34" charset="0"/>
              </a:rPr>
              <a:t>Nas primeiras viagens marítimas, temos maior notícia do passado da tatuagem: Marco Polo, em suas viagens, encontra tatuados na Birmânia e a Tailândia. </a:t>
            </a:r>
          </a:p>
          <a:p>
            <a:r>
              <a:rPr lang="pt-BR" altLang="pt-BR" smtClean="0">
                <a:latin typeface="Arial" panose="020B0604020202020204" pitchFamily="34" charset="0"/>
              </a:rPr>
              <a:t>Também Cristóvão Colombo e Américo Vespucio relatam a pintura corporal (nem sempre tatuagem), modificações nos rostos dos nativos, incisões e perfurações.</a:t>
            </a:r>
          </a:p>
          <a:p>
            <a:endParaRPr lang="pt-BR" altLang="pt-BR" smtClean="0">
              <a:latin typeface="Arial" panose="020B0604020202020204" pitchFamily="34" charset="0"/>
            </a:endParaRPr>
          </a:p>
        </p:txBody>
      </p:sp>
      <p:sp>
        <p:nvSpPr>
          <p:cNvPr id="47108"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9F5D2609-6B47-4DE8-8256-E1BE0FAAA859}" type="slidenum">
              <a:rPr lang="pt-BR" altLang="pt-BR">
                <a:latin typeface="Arial" panose="020B0604020202020204" pitchFamily="34" charset="0"/>
              </a:rPr>
              <a:pPr eaLnBrk="1" hangingPunct="1"/>
              <a:t>3</a:t>
            </a:fld>
            <a:endParaRPr lang="pt-BR" altLang="pt-BR">
              <a:latin typeface="Arial" panose="020B0604020202020204" pitchFamily="34" charset="0"/>
            </a:endParaRPr>
          </a:p>
        </p:txBody>
      </p:sp>
    </p:spTree>
    <p:extLst>
      <p:ext uri="{BB962C8B-B14F-4D97-AF65-F5344CB8AC3E}">
        <p14:creationId xmlns:p14="http://schemas.microsoft.com/office/powerpoint/2010/main" val="321308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ço Reservado para Imagem de Slide 1"/>
          <p:cNvSpPr>
            <a:spLocks noGrp="1" noRot="1" noChangeAspect="1" noTextEdit="1"/>
          </p:cNvSpPr>
          <p:nvPr>
            <p:ph type="sldImg"/>
          </p:nvPr>
        </p:nvSpPr>
        <p:spPr>
          <a:ln/>
        </p:spPr>
      </p:sp>
      <p:sp>
        <p:nvSpPr>
          <p:cNvPr id="3" name="Espaço Reservado para Anotações 2"/>
          <p:cNvSpPr>
            <a:spLocks noGrp="1"/>
          </p:cNvSpPr>
          <p:nvPr>
            <p:ph type="body" idx="1"/>
          </p:nvPr>
        </p:nvSpPr>
        <p:spPr/>
        <p:txBody>
          <a:bodyPr/>
          <a:lstStyle/>
          <a:p>
            <a:pPr marL="171450" indent="-171450">
              <a:buFontTx/>
              <a:buChar char="-"/>
              <a:defRPr/>
            </a:pPr>
            <a:r>
              <a:rPr lang="pt-BR" dirty="0" smtClean="0"/>
              <a:t>Para a Psiquiatria é mutilação:</a:t>
            </a:r>
          </a:p>
          <a:p>
            <a:pPr>
              <a:defRPr/>
            </a:pPr>
            <a:endParaRPr lang="pt-BR" dirty="0" smtClean="0"/>
          </a:p>
          <a:p>
            <a:pPr>
              <a:defRPr/>
            </a:pPr>
            <a:endParaRPr lang="pt-BR" dirty="0" smtClean="0"/>
          </a:p>
          <a:p>
            <a:pPr marL="171450" indent="-171450">
              <a:buFontTx/>
              <a:buChar char="-"/>
              <a:defRPr/>
            </a:pPr>
            <a:r>
              <a:rPr lang="pt-BR" dirty="0" smtClean="0"/>
              <a:t>Estigmatizada e está relacionada a grupos violentos:</a:t>
            </a:r>
          </a:p>
          <a:p>
            <a:pPr>
              <a:defRPr/>
            </a:pPr>
            <a:endParaRPr lang="pt-BR" dirty="0" smtClean="0"/>
          </a:p>
          <a:p>
            <a:pPr>
              <a:defRPr/>
            </a:pPr>
            <a:r>
              <a:rPr lang="pt-BR" dirty="0" smtClean="0"/>
              <a:t>1. O estudo dos signos diversos adotados no interior das penitenciárias, nos mostra não apenas que têm, às vezes, uma estranha frequência, mas que ainda apresentam um cunho todo especial, sendo um símbolo que demonstra um espírito violento, vingativo, de poder e atos de desespero.</a:t>
            </a:r>
          </a:p>
          <a:p>
            <a:pPr>
              <a:defRPr/>
            </a:pPr>
            <a:endParaRPr lang="pt-BR" dirty="0" smtClean="0"/>
          </a:p>
          <a:p>
            <a:pPr>
              <a:defRPr/>
            </a:pPr>
            <a:r>
              <a:rPr lang="pt-BR" dirty="0" smtClean="0"/>
              <a:t>	A Monografia de </a:t>
            </a:r>
            <a:r>
              <a:rPr lang="pt-BR" dirty="0" err="1" smtClean="0"/>
              <a:t>Cezinando</a:t>
            </a:r>
            <a:r>
              <a:rPr lang="pt-BR" dirty="0" smtClean="0"/>
              <a:t> Vieira Paredes - “A Influência e o Significado das Tatuagens nos Presos no Interior das Penitenciárias”, como o próprio autor define, é uma pesquisa com vistas a contribuir com os funcionários do Sistema Penitenciário; o que de forma indireta poderia condicionar todo o servidor penitenciário a conceituar a pessoa tatuada que estivesse sob sua custódia, a elevados níveis de marginalidade, criminalidade ou periculosidade.</a:t>
            </a:r>
          </a:p>
          <a:p>
            <a:pPr>
              <a:defRPr/>
            </a:pPr>
            <a:endParaRPr lang="pt-BR" dirty="0" smtClean="0"/>
          </a:p>
          <a:p>
            <a:pPr>
              <a:defRPr/>
            </a:pPr>
            <a:endParaRPr lang="pt-BR" dirty="0" smtClean="0"/>
          </a:p>
          <a:p>
            <a:pPr>
              <a:defRPr/>
            </a:pPr>
            <a:r>
              <a:rPr lang="pt-BR" dirty="0" smtClean="0"/>
              <a:t>2. Mariana </a:t>
            </a:r>
            <a:r>
              <a:rPr lang="pt-BR" dirty="0" err="1" smtClean="0"/>
              <a:t>Caroni</a:t>
            </a:r>
            <a:r>
              <a:rPr lang="pt-BR" dirty="0" smtClean="0"/>
              <a:t> e Eloisa </a:t>
            </a:r>
            <a:r>
              <a:rPr lang="pt-BR" dirty="0" err="1" smtClean="0"/>
              <a:t>Grossman</a:t>
            </a:r>
            <a:r>
              <a:rPr lang="pt-BR" dirty="0" smtClean="0"/>
              <a:t>, no artigo “As marcas corporais segundo a percepção de profissionais de saúde: adorno ou estigma?” que “pretendeu avaliar se o uso de </a:t>
            </a:r>
            <a:r>
              <a:rPr lang="pt-BR" dirty="0" err="1" smtClean="0"/>
              <a:t>piercings</a:t>
            </a:r>
            <a:r>
              <a:rPr lang="pt-BR" dirty="0" smtClean="0"/>
              <a:t> e tatuagens afeta o cuidado prestado por auxiliares de enfermagem a adolescentes internados”, concluiu “que a visão negativa em relação às marcas relaciona-se diretamente ao cuidado. A quantidade de marcas, a localização, o tipo, a idade do adolescente e o caráter definitivo/transitório interferem na interpretação dos profissionais.” </a:t>
            </a:r>
          </a:p>
          <a:p>
            <a:pPr>
              <a:defRPr/>
            </a:pPr>
            <a:endParaRPr lang="pt-BR" dirty="0" smtClean="0"/>
          </a:p>
          <a:p>
            <a:pPr>
              <a:defRPr/>
            </a:pPr>
            <a:endParaRPr lang="pt-BR" dirty="0" smtClean="0"/>
          </a:p>
          <a:p>
            <a:pPr marL="171450" indent="-171450">
              <a:buFontTx/>
              <a:buChar char="-"/>
              <a:defRPr/>
            </a:pPr>
            <a:r>
              <a:rPr lang="pt-BR" dirty="0" smtClean="0"/>
              <a:t>+ desejada por mulheres do que homens:</a:t>
            </a:r>
          </a:p>
          <a:p>
            <a:pPr marL="171450" indent="-171450">
              <a:buFontTx/>
              <a:buChar char="-"/>
              <a:defRPr/>
            </a:pPr>
            <a:endParaRPr lang="pt-BR" dirty="0" smtClean="0"/>
          </a:p>
          <a:p>
            <a:pPr>
              <a:defRPr/>
            </a:pPr>
            <a:r>
              <a:rPr lang="pt-BR" dirty="0" smtClean="0"/>
              <a:t>“Mulheres adoram homens tatuados, mas a recíproca não é verdadeira. Essa é a conclusão de uma pesquisa realizada pela empresa </a:t>
            </a:r>
            <a:r>
              <a:rPr lang="pt-BR" dirty="0" err="1" smtClean="0"/>
              <a:t>Watch</a:t>
            </a:r>
            <a:r>
              <a:rPr lang="pt-BR" dirty="0" smtClean="0"/>
              <a:t> </a:t>
            </a:r>
            <a:r>
              <a:rPr lang="pt-BR" dirty="0" err="1" smtClean="0"/>
              <a:t>My</a:t>
            </a:r>
            <a:r>
              <a:rPr lang="pt-BR" dirty="0" smtClean="0"/>
              <a:t> Wallet, do Reino Unido. </a:t>
            </a:r>
          </a:p>
          <a:p>
            <a:pPr>
              <a:defRPr/>
            </a:pPr>
            <a:r>
              <a:rPr lang="pt-BR" dirty="0" smtClean="0"/>
              <a:t/>
            </a:r>
            <a:br>
              <a:rPr lang="pt-BR" dirty="0" smtClean="0"/>
            </a:br>
            <a:r>
              <a:rPr lang="pt-BR" dirty="0" smtClean="0"/>
              <a:t>Segundo informações publicadas pelo site "</a:t>
            </a:r>
            <a:r>
              <a:rPr lang="pt-BR" dirty="0" err="1" smtClean="0"/>
              <a:t>Female</a:t>
            </a:r>
            <a:r>
              <a:rPr lang="pt-BR" dirty="0" smtClean="0"/>
              <a:t> </a:t>
            </a:r>
            <a:r>
              <a:rPr lang="pt-BR" dirty="0" err="1" smtClean="0"/>
              <a:t>First</a:t>
            </a:r>
            <a:r>
              <a:rPr lang="pt-BR" dirty="0" smtClean="0"/>
              <a:t>", o levantamento concluiu que 76% das pessoas do sexo feminino se sentem mais atraídas por pretendentes tatuados, mas 24% não gostam dos que têm muitos desenhos na pele.</a:t>
            </a:r>
            <a:br>
              <a:rPr lang="pt-BR" dirty="0" smtClean="0"/>
            </a:br>
            <a:endParaRPr lang="pt-BR" dirty="0" smtClean="0"/>
          </a:p>
          <a:p>
            <a:pPr>
              <a:defRPr/>
            </a:pPr>
            <a:r>
              <a:rPr lang="pt-BR" dirty="0" smtClean="0"/>
              <a:t>Do total, 58% deles não se interessariam pelas que contam com muitas imagens na pele.” E 85% dos entrevistados disseram que uma mulher tatuada parece ser promíscua.</a:t>
            </a:r>
          </a:p>
          <a:p>
            <a:pPr>
              <a:defRPr/>
            </a:pPr>
            <a:endParaRPr lang="pt-BR" dirty="0" smtClean="0"/>
          </a:p>
          <a:p>
            <a:pPr>
              <a:defRPr/>
            </a:pPr>
            <a:r>
              <a:rPr lang="pt-BR" dirty="0" smtClean="0"/>
              <a:t>E não estão errados não, veja:</a:t>
            </a:r>
          </a:p>
          <a:p>
            <a:pPr>
              <a:defRPr/>
            </a:pPr>
            <a:endParaRPr lang="pt-BR" dirty="0" smtClean="0"/>
          </a:p>
          <a:p>
            <a:pPr>
              <a:defRPr/>
            </a:pPr>
            <a:r>
              <a:rPr lang="pt-BR" dirty="0" smtClean="0"/>
              <a:t>O pesquisador E. Mendes entrevistou mulheres em todo o Brasil e chegou a algumas conclusões:</a:t>
            </a:r>
          </a:p>
          <a:p>
            <a:pPr>
              <a:defRPr/>
            </a:pPr>
            <a:r>
              <a:rPr lang="pt-BR" dirty="0" smtClean="0"/>
              <a:t/>
            </a:r>
            <a:br>
              <a:rPr lang="pt-BR" dirty="0" smtClean="0"/>
            </a:br>
            <a:r>
              <a:rPr lang="pt-BR" dirty="0" smtClean="0"/>
              <a:t>“Primeiramente, foi possível constatar que as mulheres tatuadas gostam mais e praticam mais sexo do que as mulheres sem tatuagem“, afirma Mendes.</a:t>
            </a:r>
          </a:p>
          <a:p>
            <a:pPr>
              <a:defRPr/>
            </a:pPr>
            <a:r>
              <a:rPr lang="pt-BR" dirty="0" smtClean="0"/>
              <a:t/>
            </a:r>
            <a:br>
              <a:rPr lang="pt-BR" dirty="0" smtClean="0"/>
            </a:br>
            <a:r>
              <a:rPr lang="pt-BR" dirty="0" smtClean="0"/>
              <a:t>“Parece que o prazer em sentir dor, de alguma forma está ligado a` excitação sexual feminina“, 73% das entrevistadas que disseram gostar muito de sexo eram tatuadas, e quase metade das mulheres sem tatuagem que adoram sexo, tem intenção em fazer uma tatuagem.</a:t>
            </a:r>
          </a:p>
        </p:txBody>
      </p:sp>
      <p:sp>
        <p:nvSpPr>
          <p:cNvPr id="7475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4BC2320E-1BB1-4B71-853E-E8B3B2BB3154}" type="slidenum">
              <a:rPr lang="pt-BR" altLang="pt-BR">
                <a:latin typeface="Arial" panose="020B0604020202020204" pitchFamily="34" charset="0"/>
              </a:rPr>
              <a:pPr eaLnBrk="1" hangingPunct="1"/>
              <a:t>37</a:t>
            </a:fld>
            <a:endParaRPr lang="pt-BR" altLang="pt-BR">
              <a:latin typeface="Arial" panose="020B0604020202020204" pitchFamily="34" charset="0"/>
            </a:endParaRPr>
          </a:p>
        </p:txBody>
      </p:sp>
    </p:spTree>
    <p:extLst>
      <p:ext uri="{BB962C8B-B14F-4D97-AF65-F5344CB8AC3E}">
        <p14:creationId xmlns:p14="http://schemas.microsoft.com/office/powerpoint/2010/main" val="1821385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ço Reservado para Imagem de Slide 1"/>
          <p:cNvSpPr>
            <a:spLocks noGrp="1" noRot="1" noChangeAspect="1" noTextEdit="1"/>
          </p:cNvSpPr>
          <p:nvPr>
            <p:ph type="sldImg"/>
          </p:nvPr>
        </p:nvSpPr>
        <p:spPr>
          <a:ln/>
        </p:spPr>
      </p:sp>
      <p:sp>
        <p:nvSpPr>
          <p:cNvPr id="3" name="Espaço Reservado para Anotações 2"/>
          <p:cNvSpPr>
            <a:spLocks noGrp="1"/>
          </p:cNvSpPr>
          <p:nvPr>
            <p:ph type="body" idx="1"/>
          </p:nvPr>
        </p:nvSpPr>
        <p:spPr/>
        <p:txBody>
          <a:bodyPr/>
          <a:lstStyle/>
          <a:p>
            <a:pPr eaLnBrk="1" hangingPunct="1">
              <a:spcBef>
                <a:spcPct val="0"/>
              </a:spcBef>
              <a:defRPr/>
            </a:pPr>
            <a:r>
              <a:rPr lang="pt-PT" alt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Que prática você deve rejeitar:</a:t>
            </a:r>
          </a:p>
          <a:p>
            <a:pPr eaLnBrk="1" hangingPunct="1">
              <a:spcBef>
                <a:spcPct val="0"/>
              </a:spcBef>
              <a:defRPr/>
            </a:pPr>
            <a:endParaRPr lang="pt-PT" altLang="pt-BR" sz="900" dirty="0" smtClean="0">
              <a:solidFill>
                <a:srgbClr val="FF3300"/>
              </a:solidFill>
              <a:latin typeface="Arial Black" pitchFamily="34" charset="0"/>
            </a:endParaRPr>
          </a:p>
          <a:p>
            <a:pPr eaLnBrk="1" hangingPunct="1">
              <a:spcBef>
                <a:spcPct val="0"/>
              </a:spcBef>
              <a:defRPr/>
            </a:pPr>
            <a:r>
              <a:rPr lang="pt-PT" alt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Se traz escândalo ou fere a consciência alheia (Mt 18.7; Rm 14.21)</a:t>
            </a:r>
          </a:p>
          <a:p>
            <a:pPr eaLnBrk="1" hangingPunct="1">
              <a:spcBef>
                <a:spcPct val="0"/>
              </a:spcBef>
              <a:defRPr/>
            </a:pPr>
            <a:endParaRPr lang="pt-PT" alt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endParaRPr>
          </a:p>
          <a:p>
            <a:pPr eaLnBrk="1" hangingPunct="1">
              <a:spcBef>
                <a:spcPct val="0"/>
              </a:spcBef>
              <a:defRPr/>
            </a:pPr>
            <a:r>
              <a:rPr lang="pt-PT" alt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Se deforma a dignidade humana (II Cor 4.2;Cl 3.17; 1 Cor 6.12)</a:t>
            </a:r>
          </a:p>
          <a:p>
            <a:pPr eaLnBrk="1" hangingPunct="1">
              <a:spcBef>
                <a:spcPct val="0"/>
              </a:spcBef>
              <a:defRPr/>
            </a:pPr>
            <a:endParaRPr lang="pt-PT" alt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endParaRPr>
          </a:p>
          <a:p>
            <a:pPr eaLnBrk="1" hangingPunct="1">
              <a:spcBef>
                <a:spcPct val="0"/>
              </a:spcBef>
              <a:defRPr/>
            </a:pPr>
            <a:r>
              <a:rPr lang="pt-PT" alt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Se envolve magia, ocultismo, idolatria, exploração, malignidade (Gl 5.13;Cl 3.17;IPe 1.14-25)</a:t>
            </a:r>
            <a:endParaRPr lang="pt-BR" dirty="0"/>
          </a:p>
        </p:txBody>
      </p:sp>
      <p:sp>
        <p:nvSpPr>
          <p:cNvPr id="7578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A7EDFD26-5C6F-4A07-A705-089FABAA9725}" type="slidenum">
              <a:rPr lang="pt-BR" altLang="pt-BR">
                <a:latin typeface="Arial" panose="020B0604020202020204" pitchFamily="34" charset="0"/>
              </a:rPr>
              <a:pPr eaLnBrk="1" hangingPunct="1"/>
              <a:t>38</a:t>
            </a:fld>
            <a:endParaRPr lang="pt-BR" altLang="pt-BR">
              <a:latin typeface="Arial" panose="020B0604020202020204" pitchFamily="34" charset="0"/>
            </a:endParaRPr>
          </a:p>
        </p:txBody>
      </p:sp>
    </p:spTree>
    <p:extLst>
      <p:ext uri="{BB962C8B-B14F-4D97-AF65-F5344CB8AC3E}">
        <p14:creationId xmlns:p14="http://schemas.microsoft.com/office/powerpoint/2010/main" val="1397147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ço Reservado para Imagem de Slide 1"/>
          <p:cNvSpPr>
            <a:spLocks noGrp="1" noRot="1" noChangeAspect="1" noTextEdit="1"/>
          </p:cNvSpPr>
          <p:nvPr>
            <p:ph type="sldImg"/>
          </p:nvPr>
        </p:nvSpPr>
        <p:spPr>
          <a:ln/>
        </p:spPr>
      </p:sp>
      <p:sp>
        <p:nvSpPr>
          <p:cNvPr id="3" name="Espaço Reservado para Anotações 2"/>
          <p:cNvSpPr>
            <a:spLocks noGrp="1"/>
          </p:cNvSpPr>
          <p:nvPr>
            <p:ph type="body" idx="1"/>
          </p:nvPr>
        </p:nvSpPr>
        <p:spPr/>
        <p:txBody>
          <a:bodyPr/>
          <a:lstStyle/>
          <a:p>
            <a:pPr eaLnBrk="1" hangingPunct="1">
              <a:spcBef>
                <a:spcPct val="0"/>
              </a:spcBef>
              <a:defRPr/>
            </a:pPr>
            <a:r>
              <a:rPr lang="pt-PT" alt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Se apresenta alguma aparência do mal (1 Ts 5.22; Ef 5.8; Mt 5.13-16)</a:t>
            </a:r>
          </a:p>
          <a:p>
            <a:pPr eaLnBrk="1" hangingPunct="1">
              <a:spcBef>
                <a:spcPct val="0"/>
              </a:spcBef>
              <a:defRPr/>
            </a:pPr>
            <a:endParaRPr lang="pt-PT" alt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endParaRPr>
          </a:p>
          <a:p>
            <a:pPr eaLnBrk="1" hangingPunct="1">
              <a:spcBef>
                <a:spcPct val="0"/>
              </a:spcBef>
              <a:defRPr/>
            </a:pPr>
            <a:r>
              <a:rPr lang="pt-PT" alt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Se viola a autoridade dos pais, governo etc. (Rm 13.2; Tt 1.9-10)</a:t>
            </a:r>
          </a:p>
          <a:p>
            <a:pPr eaLnBrk="1" hangingPunct="1">
              <a:spcBef>
                <a:spcPct val="0"/>
              </a:spcBef>
              <a:defRPr/>
            </a:pPr>
            <a:endParaRPr lang="pt-PT" alt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endParaRPr>
          </a:p>
          <a:p>
            <a:pPr eaLnBrk="1" hangingPunct="1">
              <a:spcBef>
                <a:spcPct val="0"/>
              </a:spcBef>
              <a:defRPr/>
            </a:pPr>
            <a:r>
              <a:rPr lang="pt-PT" alt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Se não traz edificação ou a glória de Deus (1 Cor 6.19-20; 10.23)  </a:t>
            </a:r>
          </a:p>
          <a:p>
            <a:pPr eaLnBrk="1" hangingPunct="1">
              <a:spcBef>
                <a:spcPct val="0"/>
              </a:spcBef>
              <a:defRPr/>
            </a:pPr>
            <a:endParaRPr lang="pt-PT" alt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endParaRPr>
          </a:p>
          <a:p>
            <a:pPr eaLnBrk="1" hangingPunct="1">
              <a:spcBef>
                <a:spcPct val="0"/>
              </a:spcBef>
              <a:defRPr/>
            </a:pPr>
            <a:r>
              <a:rPr lang="pt-PT" altLang="pt-BR"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Isto prejudicará outros ou fará mal ao meu corpo? (1 Cor 8.9-13)</a:t>
            </a:r>
            <a:endParaRPr lang="pt-BR" dirty="0"/>
          </a:p>
        </p:txBody>
      </p:sp>
      <p:sp>
        <p:nvSpPr>
          <p:cNvPr id="7680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D5309365-197F-4A22-B0C6-BD5AFD37344C}" type="slidenum">
              <a:rPr lang="pt-BR" altLang="pt-BR">
                <a:latin typeface="Arial" panose="020B0604020202020204" pitchFamily="34" charset="0"/>
              </a:rPr>
              <a:pPr eaLnBrk="1" hangingPunct="1"/>
              <a:t>39</a:t>
            </a:fld>
            <a:endParaRPr lang="pt-BR" altLang="pt-BR">
              <a:latin typeface="Arial" panose="020B0604020202020204" pitchFamily="34" charset="0"/>
            </a:endParaRPr>
          </a:p>
        </p:txBody>
      </p:sp>
    </p:spTree>
    <p:extLst>
      <p:ext uri="{BB962C8B-B14F-4D97-AF65-F5344CB8AC3E}">
        <p14:creationId xmlns:p14="http://schemas.microsoft.com/office/powerpoint/2010/main" val="1375758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ço Reservado para Imagem de Slide 1"/>
          <p:cNvSpPr>
            <a:spLocks noGrp="1" noRot="1" noChangeAspect="1" noTextEdit="1"/>
          </p:cNvSpPr>
          <p:nvPr>
            <p:ph type="sldImg"/>
          </p:nvPr>
        </p:nvSpPr>
        <p:spPr>
          <a:ln/>
        </p:spPr>
      </p:sp>
      <p:sp>
        <p:nvSpPr>
          <p:cNvPr id="4813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latin typeface="Arial" panose="020B0604020202020204" pitchFamily="34" charset="0"/>
              </a:rPr>
              <a:t>Muitos povos primitivos usavam a pintura de pele permanente. Celtas e egípcios foram as primeiras a usar, seguido após pelos Persas.</a:t>
            </a:r>
          </a:p>
          <a:p>
            <a:endParaRPr lang="pt-BR" altLang="pt-BR" smtClean="0">
              <a:latin typeface="Arial" panose="020B0604020202020204" pitchFamily="34" charset="0"/>
            </a:endParaRPr>
          </a:p>
          <a:p>
            <a:r>
              <a:rPr lang="pt-BR" altLang="pt-BR" smtClean="0">
                <a:latin typeface="Arial" panose="020B0604020202020204" pitchFamily="34" charset="0"/>
              </a:rPr>
              <a:t>Os nativos da Polinésia, Filipinas, Indonésia e Nova Zelândia (maoris) tatuavam-se em rituais complexos, sempre ligados à religião. Os habitantes do arquipélago da Polinésia se destacaram entre todas as outras tribos pelo uso de tatuagens e piercings.</a:t>
            </a:r>
          </a:p>
        </p:txBody>
      </p:sp>
      <p:sp>
        <p:nvSpPr>
          <p:cNvPr id="4813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64CF0E85-EC6E-4036-B955-9A7DE74DD27D}" type="slidenum">
              <a:rPr lang="pt-BR" altLang="pt-BR">
                <a:latin typeface="Arial" panose="020B0604020202020204" pitchFamily="34" charset="0"/>
              </a:rPr>
              <a:pPr eaLnBrk="1" hangingPunct="1"/>
              <a:t>4</a:t>
            </a:fld>
            <a:endParaRPr lang="pt-BR" altLang="pt-BR">
              <a:latin typeface="Arial" panose="020B0604020202020204" pitchFamily="34" charset="0"/>
            </a:endParaRPr>
          </a:p>
        </p:txBody>
      </p:sp>
    </p:spTree>
    <p:extLst>
      <p:ext uri="{BB962C8B-B14F-4D97-AF65-F5344CB8AC3E}">
        <p14:creationId xmlns:p14="http://schemas.microsoft.com/office/powerpoint/2010/main" val="2015458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ço Reservado para Imagem de Slide 1"/>
          <p:cNvSpPr>
            <a:spLocks noGrp="1" noRot="1" noChangeAspect="1" noTextEdit="1"/>
          </p:cNvSpPr>
          <p:nvPr>
            <p:ph type="sldImg"/>
          </p:nvPr>
        </p:nvSpPr>
        <p:spPr>
          <a:ln/>
        </p:spPr>
      </p:sp>
      <p:sp>
        <p:nvSpPr>
          <p:cNvPr id="49155"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latin typeface="Arial" panose="020B0604020202020204" pitchFamily="34" charset="0"/>
              </a:rPr>
              <a:t>Em 1769 o capitão James Cook, em viagem pelo Taiti descobre a tatuagem. É graças a ele que a palavra tatuagem (</a:t>
            </a:r>
            <a:r>
              <a:rPr lang="pt-BR" altLang="pt-BR" i="1" smtClean="0">
                <a:latin typeface="Arial" panose="020B0604020202020204" pitchFamily="34" charset="0"/>
              </a:rPr>
              <a:t>tattoo</a:t>
            </a:r>
            <a:r>
              <a:rPr lang="pt-BR" altLang="pt-BR" smtClean="0">
                <a:latin typeface="Arial" panose="020B0604020202020204" pitchFamily="34" charset="0"/>
              </a:rPr>
              <a:t>) entra para a língua inglesa, através de uma adaptação sua para as palavras taitianas e samoanas "</a:t>
            </a:r>
            <a:r>
              <a:rPr lang="pt-BR" altLang="pt-BR" i="1" smtClean="0">
                <a:latin typeface="Arial" panose="020B0604020202020204" pitchFamily="34" charset="0"/>
              </a:rPr>
              <a:t>tatah“ </a:t>
            </a:r>
            <a:r>
              <a:rPr lang="pt-BR" altLang="pt-BR" smtClean="0">
                <a:latin typeface="Arial" panose="020B0604020202020204" pitchFamily="34" charset="0"/>
              </a:rPr>
              <a:t>e </a:t>
            </a:r>
            <a:r>
              <a:rPr lang="pt-BR" altLang="pt-BR" i="1" smtClean="0">
                <a:latin typeface="Arial" panose="020B0604020202020204" pitchFamily="34" charset="0"/>
              </a:rPr>
              <a:t>"tah-tah-tow"</a:t>
            </a:r>
            <a:r>
              <a:rPr lang="pt-BR" altLang="pt-BR" smtClean="0">
                <a:latin typeface="Arial" panose="020B0604020202020204" pitchFamily="34" charset="0"/>
              </a:rPr>
              <a:t>, que significavam marcar o corpo na língua original.</a:t>
            </a:r>
            <a:endParaRPr lang="pt-PT" altLang="pt-BR" smtClean="0">
              <a:latin typeface="Arial" panose="020B0604020202020204" pitchFamily="34" charset="0"/>
            </a:endParaRPr>
          </a:p>
          <a:p>
            <a:endParaRPr lang="pt-PT" altLang="pt-BR" smtClean="0">
              <a:latin typeface="Arial" panose="020B0604020202020204" pitchFamily="34" charset="0"/>
            </a:endParaRPr>
          </a:p>
          <a:p>
            <a:r>
              <a:rPr lang="pt-PT" altLang="pt-BR" smtClean="0">
                <a:latin typeface="Arial" panose="020B0604020202020204" pitchFamily="34" charset="0"/>
              </a:rPr>
              <a:t>A palavra </a:t>
            </a:r>
            <a:r>
              <a:rPr lang="pt-PT" altLang="pt-BR" i="1" smtClean="0">
                <a:latin typeface="Arial" panose="020B0604020202020204" pitchFamily="34" charset="0"/>
              </a:rPr>
              <a:t>(tattoo, </a:t>
            </a:r>
            <a:r>
              <a:rPr lang="pt-PT" altLang="pt-BR" smtClean="0">
                <a:latin typeface="Arial" panose="020B0604020202020204" pitchFamily="34" charset="0"/>
              </a:rPr>
              <a:t>propagada por James Cook, </a:t>
            </a:r>
            <a:r>
              <a:rPr lang="pt-BR" altLang="pt-BR" smtClean="0">
                <a:latin typeface="Arial" panose="020B0604020202020204" pitchFamily="34" charset="0"/>
              </a:rPr>
              <a:t>que escreveu em seu diário a palavra "tattow", também conhecida como "tatau" (era o som feito durante a execução das marcas, quando se utilizavam ossos finos como agulhas e uma espécie de martelinho para introduzir a tinta na pele) – portanto uma onomatopéia.</a:t>
            </a:r>
          </a:p>
          <a:p>
            <a:endParaRPr lang="pt-BR" altLang="pt-BR" smtClean="0">
              <a:latin typeface="Arial" panose="020B0604020202020204" pitchFamily="34" charset="0"/>
            </a:endParaRPr>
          </a:p>
          <a:p>
            <a:r>
              <a:rPr lang="pt-PT" altLang="pt-BR" smtClean="0">
                <a:latin typeface="Arial" panose="020B0604020202020204" pitchFamily="34" charset="0"/>
              </a:rPr>
              <a:t>No séc. XVII ela passou a ser propagada pelos marujos como talismã, distinguindo-os dos demais.</a:t>
            </a:r>
            <a:endParaRPr lang="pt-BR" altLang="pt-BR" smtClean="0">
              <a:latin typeface="Arial" panose="020B0604020202020204" pitchFamily="34" charset="0"/>
            </a:endParaRPr>
          </a:p>
          <a:p>
            <a:endParaRPr lang="pt-BR" altLang="pt-BR" smtClean="0">
              <a:latin typeface="Arial" panose="020B0604020202020204" pitchFamily="34" charset="0"/>
            </a:endParaRPr>
          </a:p>
          <a:p>
            <a:r>
              <a:rPr lang="pt-BR" altLang="pt-BR" smtClean="0">
                <a:latin typeface="Arial" panose="020B0604020202020204" pitchFamily="34" charset="0"/>
              </a:rPr>
              <a:t>Durante milhares de anos eram feitas tatuagens com ferramentas manuais, um processo dolorido e demorado, que poderia durar semanas, meses e até anos. Com a invenção da primeira máquina tecnológica de tatuar, criada em 1891 por O'Reilly em Nova Iorque, o processo se torna mais rápido e mais popular.</a:t>
            </a:r>
          </a:p>
        </p:txBody>
      </p:sp>
      <p:sp>
        <p:nvSpPr>
          <p:cNvPr id="49156"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9FD6B9E5-3CAD-4B4F-AEF8-1A86F7F4B2D9}" type="slidenum">
              <a:rPr lang="pt-BR" altLang="pt-BR">
                <a:latin typeface="Arial" panose="020B0604020202020204" pitchFamily="34" charset="0"/>
              </a:rPr>
              <a:pPr eaLnBrk="1" hangingPunct="1"/>
              <a:t>5</a:t>
            </a:fld>
            <a:endParaRPr lang="pt-BR" altLang="pt-BR">
              <a:latin typeface="Arial" panose="020B0604020202020204" pitchFamily="34" charset="0"/>
            </a:endParaRPr>
          </a:p>
        </p:txBody>
      </p:sp>
    </p:spTree>
    <p:extLst>
      <p:ext uri="{BB962C8B-B14F-4D97-AF65-F5344CB8AC3E}">
        <p14:creationId xmlns:p14="http://schemas.microsoft.com/office/powerpoint/2010/main" val="2179899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ço Reservado para Imagem de Slide 1"/>
          <p:cNvSpPr>
            <a:spLocks noGrp="1" noRot="1" noChangeAspect="1" noTextEdit="1"/>
          </p:cNvSpPr>
          <p:nvPr>
            <p:ph type="sldImg"/>
          </p:nvPr>
        </p:nvSpPr>
        <p:spPr>
          <a:ln/>
        </p:spPr>
      </p:sp>
      <p:sp>
        <p:nvSpPr>
          <p:cNvPr id="50179"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smtClean="0">
                <a:latin typeface="Arial" panose="020B0604020202020204" pitchFamily="34" charset="0"/>
              </a:rPr>
              <a:t>Apesar de ser removível, o piercing é considerado mais agressivo do que a tatoo. Assim como a tatuagem, ele também tem origem nos povos antigos e está ligado à rituais espirituais da Índia, da Indonésia e tribos da África. Foi esquecido na Europa do séc. XX e retornou como “moda” pelo movimento Underground no nosso século.</a:t>
            </a:r>
          </a:p>
          <a:p>
            <a:r>
              <a:rPr lang="pt-PT" altLang="pt-BR" smtClean="0">
                <a:latin typeface="Arial" panose="020B0604020202020204" pitchFamily="34" charset="0"/>
              </a:rPr>
              <a:t>A onda atual que inclui o piercing vem dos </a:t>
            </a:r>
            <a:r>
              <a:rPr lang="pt-PT" altLang="pt-BR" i="1" smtClean="0">
                <a:latin typeface="Arial" panose="020B0604020202020204" pitchFamily="34" charset="0"/>
              </a:rPr>
              <a:t>hippies  e punks </a:t>
            </a:r>
            <a:r>
              <a:rPr lang="pt-PT" altLang="pt-BR" smtClean="0">
                <a:latin typeface="Arial" panose="020B0604020202020204" pitchFamily="34" charset="0"/>
              </a:rPr>
              <a:t>e da influência do hard-</a:t>
            </a:r>
            <a:r>
              <a:rPr lang="pt-PT" altLang="pt-BR" i="1" smtClean="0">
                <a:latin typeface="Arial" panose="020B0604020202020204" pitchFamily="34" charset="0"/>
              </a:rPr>
              <a:t>rock. </a:t>
            </a:r>
            <a:r>
              <a:rPr lang="pt-PT" altLang="pt-BR" smtClean="0">
                <a:latin typeface="Arial" panose="020B0604020202020204" pitchFamily="34" charset="0"/>
              </a:rPr>
              <a:t>Essa herança comunica rebeldia a Deus, à família e às autoridades. Defende a liberdade sexual e a Nova Era – bases ideologicas destes movimentos. </a:t>
            </a:r>
            <a:endParaRPr lang="pt-BR" altLang="pt-BR" smtClean="0">
              <a:latin typeface="Arial" panose="020B0604020202020204" pitchFamily="34" charset="0"/>
            </a:endParaRPr>
          </a:p>
        </p:txBody>
      </p:sp>
      <p:sp>
        <p:nvSpPr>
          <p:cNvPr id="50180"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AE60FD2A-289D-406B-8B15-7D062EB66B67}" type="slidenum">
              <a:rPr lang="pt-BR" altLang="pt-BR">
                <a:latin typeface="Arial" panose="020B0604020202020204" pitchFamily="34" charset="0"/>
              </a:rPr>
              <a:pPr eaLnBrk="1" hangingPunct="1"/>
              <a:t>6</a:t>
            </a:fld>
            <a:endParaRPr lang="pt-BR" altLang="pt-BR">
              <a:latin typeface="Arial" panose="020B0604020202020204" pitchFamily="34" charset="0"/>
            </a:endParaRPr>
          </a:p>
        </p:txBody>
      </p:sp>
    </p:spTree>
    <p:extLst>
      <p:ext uri="{BB962C8B-B14F-4D97-AF65-F5344CB8AC3E}">
        <p14:creationId xmlns:p14="http://schemas.microsoft.com/office/powerpoint/2010/main" val="678807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ço Reservado para Imagem de Slide 1"/>
          <p:cNvSpPr>
            <a:spLocks noGrp="1" noRot="1" noChangeAspect="1" noTextEdit="1"/>
          </p:cNvSpPr>
          <p:nvPr>
            <p:ph type="sldImg"/>
          </p:nvPr>
        </p:nvSpPr>
        <p:spPr>
          <a:ln/>
        </p:spPr>
      </p:sp>
      <p:sp>
        <p:nvSpPr>
          <p:cNvPr id="51203"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pt-BR" smtClean="0">
                <a:latin typeface="Arial" panose="020B0604020202020204" pitchFamily="34" charset="0"/>
              </a:rPr>
              <a:t>Segundo a Clínica Mayo (EUA), numa pesquisa feita com </a:t>
            </a:r>
            <a:r>
              <a:rPr lang="pt-PT" altLang="pt-BR" i="1" smtClean="0">
                <a:latin typeface="Arial" panose="020B0604020202020204" pitchFamily="34" charset="0"/>
              </a:rPr>
              <a:t>454  </a:t>
            </a:r>
            <a:r>
              <a:rPr lang="pt-PT" altLang="pt-BR" smtClean="0">
                <a:latin typeface="Arial" panose="020B0604020202020204" pitchFamily="34" charset="0"/>
              </a:rPr>
              <a:t>estudantes, um em cada dez usuários do piercing sofreu infecção. A Universidade de Yale informou que uma garota de 22 anos sofreu infecção no cérebro, causada por um piercing de língua. As bactérias da boca chegaram ao cérebro pelo sangue. </a:t>
            </a:r>
          </a:p>
          <a:p>
            <a:endParaRPr lang="pt-PT" altLang="pt-BR" smtClean="0">
              <a:latin typeface="Arial" panose="020B0604020202020204" pitchFamily="34" charset="0"/>
            </a:endParaRPr>
          </a:p>
          <a:p>
            <a:r>
              <a:rPr lang="pt-BR" altLang="pt-BR" smtClean="0">
                <a:latin typeface="Arial" panose="020B0604020202020204" pitchFamily="34" charset="0"/>
              </a:rPr>
              <a:t>A infecção de piercings colocados nos mamilos pode, em casos extremos, resultar em abcessos desfigurantes, mas o problema não tem recebido a devida atenção por parte dos médicos ou dos adeptos da prática. Sem contar as cicatrizes hipertróficas e queloides como consequência direta das lesões produzidas. </a:t>
            </a:r>
          </a:p>
          <a:p>
            <a:r>
              <a:rPr lang="pt-BR" altLang="pt-BR" smtClean="0">
                <a:latin typeface="Arial" panose="020B0604020202020204" pitchFamily="34" charset="0"/>
              </a:rPr>
              <a:t> </a:t>
            </a:r>
          </a:p>
          <a:p>
            <a:r>
              <a:rPr lang="pt-BR" altLang="pt-BR" smtClean="0">
                <a:latin typeface="Arial" panose="020B0604020202020204" pitchFamily="34" charset="0"/>
              </a:rPr>
              <a:t>Segundo Volker Jacobs, da clínica da saúde da mulher na Universidade Técnica de Munique, na Alemanha, os baixos padrões de higiene nos estúdios que fazem piercing e a falta de informação fornecida para as pessoas que os usam já tiveram consequências terríveis  . </a:t>
            </a:r>
          </a:p>
          <a:p>
            <a:r>
              <a:rPr lang="pt-BR" altLang="pt-BR" smtClean="0">
                <a:latin typeface="Arial" panose="020B0604020202020204" pitchFamily="34" charset="0"/>
              </a:rPr>
              <a:t> </a:t>
            </a:r>
          </a:p>
          <a:p>
            <a:r>
              <a:rPr lang="pt-BR" altLang="pt-BR" smtClean="0">
                <a:latin typeface="Arial" panose="020B0604020202020204" pitchFamily="34" charset="0"/>
              </a:rPr>
              <a:t>"O piercing deixa um furo na pele que não cicatriza por um período de tempo relativamente longo. Muitas pessoas colocam os brincos apenas duas semanas após o furo ter sido feito. Isso é estúpido, pois o orifício não cicatriza de maneira apropriada após um espaço de tempo tão curto".</a:t>
            </a:r>
          </a:p>
          <a:p>
            <a:endParaRPr lang="pt-BR" altLang="pt-BR" smtClean="0">
              <a:latin typeface="Arial" panose="020B0604020202020204" pitchFamily="34" charset="0"/>
            </a:endParaRPr>
          </a:p>
          <a:p>
            <a:r>
              <a:rPr lang="pt-BR" altLang="pt-BR" smtClean="0">
                <a:latin typeface="Arial" panose="020B0604020202020204" pitchFamily="34" charset="0"/>
              </a:rPr>
              <a:t>Indicar o site da Anvisa para se ter uma ideia dos cuidados que os locais devem possuir e o tatuado deve ter. </a:t>
            </a:r>
          </a:p>
          <a:p>
            <a:r>
              <a:rPr lang="pt-BR" altLang="pt-BR" smtClean="0">
                <a:latin typeface="Arial" panose="020B0604020202020204" pitchFamily="34" charset="0"/>
              </a:rPr>
              <a:t>Artigo: “REFERÊNCIA TÉCNICA PARA  O FUNCIONAMENTO DOS SERVIÇOS DE TATUAGEM E PIERCING.” </a:t>
            </a:r>
          </a:p>
        </p:txBody>
      </p:sp>
      <p:sp>
        <p:nvSpPr>
          <p:cNvPr id="51204"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267B2A73-2761-41E7-9D6A-C7826BC96CE4}" type="slidenum">
              <a:rPr lang="pt-BR" altLang="pt-BR">
                <a:latin typeface="Arial" panose="020B0604020202020204" pitchFamily="34" charset="0"/>
              </a:rPr>
              <a:pPr eaLnBrk="1" hangingPunct="1"/>
              <a:t>8</a:t>
            </a:fld>
            <a:endParaRPr lang="pt-BR" altLang="pt-BR">
              <a:latin typeface="Arial" panose="020B0604020202020204" pitchFamily="34" charset="0"/>
            </a:endParaRPr>
          </a:p>
        </p:txBody>
      </p:sp>
    </p:spTree>
    <p:extLst>
      <p:ext uri="{BB962C8B-B14F-4D97-AF65-F5344CB8AC3E}">
        <p14:creationId xmlns:p14="http://schemas.microsoft.com/office/powerpoint/2010/main" val="2848649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60911C90-EAD1-48EE-B8DD-FB543BB9D5AE}" type="slidenum">
              <a:rPr lang="pt-BR" altLang="pt-BR">
                <a:latin typeface="Arial" panose="020B0604020202020204" pitchFamily="34" charset="0"/>
              </a:rPr>
              <a:pPr eaLnBrk="1" hangingPunct="1"/>
              <a:t>10</a:t>
            </a:fld>
            <a:endParaRPr lang="pt-BR" altLang="pt-BR">
              <a:latin typeface="Arial" panose="020B0604020202020204" pitchFamily="34" charset="0"/>
            </a:endParaRPr>
          </a:p>
        </p:txBody>
      </p:sp>
      <p:sp>
        <p:nvSpPr>
          <p:cNvPr id="52227" name="Rectangle 2"/>
          <p:cNvSpPr>
            <a:spLocks noRo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altLang="pt-BR" smtClean="0">
              <a:latin typeface="Arial" panose="020B0604020202020204" pitchFamily="34" charset="0"/>
            </a:endParaRPr>
          </a:p>
        </p:txBody>
      </p:sp>
    </p:spTree>
    <p:extLst>
      <p:ext uri="{BB962C8B-B14F-4D97-AF65-F5344CB8AC3E}">
        <p14:creationId xmlns:p14="http://schemas.microsoft.com/office/powerpoint/2010/main" val="1497600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ço Reservado para Imagem de Slide 1"/>
          <p:cNvSpPr>
            <a:spLocks noGrp="1" noRot="1" noChangeAspect="1" noTextEdit="1"/>
          </p:cNvSpPr>
          <p:nvPr>
            <p:ph type="sldImg"/>
          </p:nvPr>
        </p:nvSpPr>
        <p:spPr>
          <a:ln/>
        </p:spPr>
      </p:sp>
      <p:sp>
        <p:nvSpPr>
          <p:cNvPr id="53251" name="Espaço Reservado para Anotaçõ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BR" altLang="pt-BR" b="1" smtClean="0">
                <a:latin typeface="Arial" panose="020B0604020202020204" pitchFamily="34" charset="0"/>
              </a:rPr>
              <a:t>Oral</a:t>
            </a:r>
            <a:r>
              <a:rPr lang="pt-BR" altLang="pt-BR" smtClean="0">
                <a:latin typeface="Arial" panose="020B0604020202020204" pitchFamily="34" charset="0"/>
              </a:rPr>
              <a:t/>
            </a:r>
            <a:br>
              <a:rPr lang="pt-BR" altLang="pt-BR" smtClean="0">
                <a:latin typeface="Arial" panose="020B0604020202020204" pitchFamily="34" charset="0"/>
              </a:rPr>
            </a:br>
            <a:r>
              <a:rPr lang="pt-BR" altLang="pt-BR" smtClean="0">
                <a:latin typeface="Arial" panose="020B0604020202020204" pitchFamily="34" charset="0"/>
              </a:rPr>
              <a:t>Alguns dos problemas mais comuns é ocorrer inflamação da gengiva e fratura dentária. Além disso, mas um pouco menos freqüente, podem ocorrer casos em que a peça é engolida ou em que a pessoa perde o paladar. Em raríssimos casos, a língua fica muito inchada, o que pode obstruir as vias aéreas e impedir a respiração. </a:t>
            </a:r>
          </a:p>
          <a:p>
            <a:endParaRPr lang="pt-BR" altLang="pt-BR" b="1" smtClean="0">
              <a:latin typeface="Arial" panose="020B0604020202020204" pitchFamily="34" charset="0"/>
            </a:endParaRPr>
          </a:p>
          <a:p>
            <a:r>
              <a:rPr lang="pt-BR" altLang="pt-BR" b="1" smtClean="0">
                <a:latin typeface="Arial" panose="020B0604020202020204" pitchFamily="34" charset="0"/>
              </a:rPr>
              <a:t>Mamilos</a:t>
            </a:r>
            <a:endParaRPr lang="pt-BR" altLang="pt-BR" smtClean="0">
              <a:latin typeface="Arial" panose="020B0604020202020204" pitchFamily="34" charset="0"/>
            </a:endParaRPr>
          </a:p>
          <a:p>
            <a:r>
              <a:rPr lang="pt-BR" altLang="pt-BR" smtClean="0">
                <a:latin typeface="Arial" panose="020B0604020202020204" pitchFamily="34" charset="0"/>
              </a:rPr>
              <a:t>O piercing pode causar abscesso de mama, devido ao pus acumulado por processo inflamatório. </a:t>
            </a:r>
          </a:p>
          <a:p>
            <a:endParaRPr lang="pt-BR" altLang="pt-BR" b="1" smtClean="0">
              <a:latin typeface="Arial" panose="020B0604020202020204" pitchFamily="34" charset="0"/>
            </a:endParaRPr>
          </a:p>
          <a:p>
            <a:r>
              <a:rPr lang="pt-BR" altLang="pt-BR" b="1" smtClean="0">
                <a:latin typeface="Arial" panose="020B0604020202020204" pitchFamily="34" charset="0"/>
              </a:rPr>
              <a:t>Genitais</a:t>
            </a:r>
            <a:r>
              <a:rPr lang="pt-BR" altLang="pt-BR" smtClean="0">
                <a:latin typeface="Arial" panose="020B0604020202020204" pitchFamily="34" charset="0"/>
              </a:rPr>
              <a:t/>
            </a:r>
            <a:br>
              <a:rPr lang="pt-BR" altLang="pt-BR" smtClean="0">
                <a:latin typeface="Arial" panose="020B0604020202020204" pitchFamily="34" charset="0"/>
              </a:rPr>
            </a:br>
            <a:r>
              <a:rPr lang="pt-BR" altLang="pt-BR" smtClean="0">
                <a:latin typeface="Arial" panose="020B0604020202020204" pitchFamily="34" charset="0"/>
              </a:rPr>
              <a:t>O piercing genital é muito perigoso, pois pode provocar irritações, quelóides e até rejeição. Eles ficam em uma parte do corpo úmida, quente e de pouco respiração e são freqüentemente roçados em roupas, sejam elas apertadas ou não. </a:t>
            </a:r>
          </a:p>
          <a:p>
            <a:r>
              <a:rPr lang="pt-BR" altLang="pt-BR" smtClean="0">
                <a:latin typeface="Arial" panose="020B0604020202020204" pitchFamily="34" charset="0"/>
              </a:rPr>
              <a:t>Os pacientes com infecções frequentemente esperaram tempo demais antes de ir a um médico, afirmou o pesquisador. </a:t>
            </a:r>
          </a:p>
          <a:p>
            <a:r>
              <a:rPr lang="pt-BR" altLang="pt-BR" smtClean="0">
                <a:latin typeface="Arial" panose="020B0604020202020204" pitchFamily="34" charset="0"/>
              </a:rPr>
              <a:t>"E as pessoas tocam o piercing quando ele é novo e não lavam suas mãos, brincam com ele -- e isso acarreta infecções.</a:t>
            </a:r>
          </a:p>
          <a:p>
            <a:endParaRPr lang="pt-BR" altLang="pt-BR" smtClean="0">
              <a:latin typeface="Arial" panose="020B0604020202020204" pitchFamily="34" charset="0"/>
            </a:endParaRPr>
          </a:p>
        </p:txBody>
      </p:sp>
      <p:sp>
        <p:nvSpPr>
          <p:cNvPr id="53252" name="Espaço Reservado para Número de Slid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52A52A53-719D-4747-9AF9-DD2A2E148E26}" type="slidenum">
              <a:rPr lang="pt-BR" altLang="pt-BR">
                <a:latin typeface="Arial" panose="020B0604020202020204" pitchFamily="34" charset="0"/>
              </a:rPr>
              <a:pPr eaLnBrk="1" hangingPunct="1"/>
              <a:t>11</a:t>
            </a:fld>
            <a:endParaRPr lang="pt-BR" altLang="pt-BR">
              <a:latin typeface="Arial" panose="020B0604020202020204" pitchFamily="34" charset="0"/>
            </a:endParaRPr>
          </a:p>
        </p:txBody>
      </p:sp>
    </p:spTree>
    <p:extLst>
      <p:ext uri="{BB962C8B-B14F-4D97-AF65-F5344CB8AC3E}">
        <p14:creationId xmlns:p14="http://schemas.microsoft.com/office/powerpoint/2010/main" val="1265165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109570" name="Rectangle 2"/>
          <p:cNvSpPr>
            <a:spLocks noGrp="1" noChangeArrowheads="1"/>
          </p:cNvSpPr>
          <p:nvPr>
            <p:ph type="ctrTitle" sz="quarter"/>
          </p:nvPr>
        </p:nvSpPr>
        <p:spPr>
          <a:xfrm>
            <a:off x="685800" y="1676400"/>
            <a:ext cx="7772400" cy="1828800"/>
          </a:xfrm>
        </p:spPr>
        <p:txBody>
          <a:bodyPr/>
          <a:lstStyle>
            <a:lvl1pPr>
              <a:defRPr/>
            </a:lvl1pPr>
          </a:lstStyle>
          <a:p>
            <a:r>
              <a:rPr lang="pt-BR"/>
              <a:t>Clique para editar o estilo do título mestre</a:t>
            </a:r>
          </a:p>
        </p:txBody>
      </p:sp>
      <p:sp>
        <p:nvSpPr>
          <p:cNvPr id="10957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pt-BR"/>
              <a:t>Clique para editar o estilo do subtítulo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fld id="{09AA1372-8ED1-4EDE-83D9-E1E7C022A649}" type="slidenum">
              <a:rPr lang="pt-BR" altLang="pt-BR"/>
              <a:pPr/>
              <a:t>‹nº›</a:t>
            </a:fld>
            <a:endParaRPr lang="pt-BR" altLang="pt-BR"/>
          </a:p>
        </p:txBody>
      </p:sp>
    </p:spTree>
    <p:extLst>
      <p:ext uri="{BB962C8B-B14F-4D97-AF65-F5344CB8AC3E}">
        <p14:creationId xmlns:p14="http://schemas.microsoft.com/office/powerpoint/2010/main" val="2727725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fld id="{23A71BAF-B663-44F0-A510-D14F0D302615}" type="slidenum">
              <a:rPr lang="pt-BR" altLang="pt-BR"/>
              <a:pPr/>
              <a:t>‹nº›</a:t>
            </a:fld>
            <a:endParaRPr lang="pt-BR" altLang="pt-BR"/>
          </a:p>
        </p:txBody>
      </p:sp>
    </p:spTree>
    <p:extLst>
      <p:ext uri="{BB962C8B-B14F-4D97-AF65-F5344CB8AC3E}">
        <p14:creationId xmlns:p14="http://schemas.microsoft.com/office/powerpoint/2010/main" val="993011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381000"/>
            <a:ext cx="2057400" cy="57150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381000"/>
            <a:ext cx="6019800" cy="57150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fld id="{BC328573-371B-40C4-A13D-A40B0CD6871A}" type="slidenum">
              <a:rPr lang="pt-BR" altLang="pt-BR"/>
              <a:pPr/>
              <a:t>‹nº›</a:t>
            </a:fld>
            <a:endParaRPr lang="pt-BR" altLang="pt-BR"/>
          </a:p>
        </p:txBody>
      </p:sp>
    </p:spTree>
    <p:extLst>
      <p:ext uri="{BB962C8B-B14F-4D97-AF65-F5344CB8AC3E}">
        <p14:creationId xmlns:p14="http://schemas.microsoft.com/office/powerpoint/2010/main" val="494773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381000"/>
            <a:ext cx="8229600" cy="57150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fld id="{63043D81-FE47-4C73-8474-DC1DDA4F4A79}" type="slidenum">
              <a:rPr lang="pt-BR" altLang="pt-BR"/>
              <a:pPr/>
              <a:t>‹nº›</a:t>
            </a:fld>
            <a:endParaRPr lang="pt-BR" altLang="pt-BR"/>
          </a:p>
        </p:txBody>
      </p:sp>
    </p:spTree>
    <p:extLst>
      <p:ext uri="{BB962C8B-B14F-4D97-AF65-F5344CB8AC3E}">
        <p14:creationId xmlns:p14="http://schemas.microsoft.com/office/powerpoint/2010/main" val="3198685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fld id="{C4D74D31-40CD-46C6-9837-95224BDD870A}" type="slidenum">
              <a:rPr lang="pt-BR" altLang="pt-BR"/>
              <a:pPr/>
              <a:t>‹nº›</a:t>
            </a:fld>
            <a:endParaRPr lang="pt-BR" altLang="pt-BR"/>
          </a:p>
        </p:txBody>
      </p:sp>
    </p:spTree>
    <p:extLst>
      <p:ext uri="{BB962C8B-B14F-4D97-AF65-F5344CB8AC3E}">
        <p14:creationId xmlns:p14="http://schemas.microsoft.com/office/powerpoint/2010/main" val="2753969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fld id="{087D7C4A-D560-4321-AEDB-6D90CBB04C17}" type="slidenum">
              <a:rPr lang="pt-BR" altLang="pt-BR"/>
              <a:pPr/>
              <a:t>‹nº›</a:t>
            </a:fld>
            <a:endParaRPr lang="pt-BR" altLang="pt-BR"/>
          </a:p>
        </p:txBody>
      </p:sp>
    </p:spTree>
    <p:extLst>
      <p:ext uri="{BB962C8B-B14F-4D97-AF65-F5344CB8AC3E}">
        <p14:creationId xmlns:p14="http://schemas.microsoft.com/office/powerpoint/2010/main" val="1021601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fld id="{85678F5A-2CAD-4FAC-911F-FA31639B377F}" type="slidenum">
              <a:rPr lang="pt-BR" altLang="pt-BR"/>
              <a:pPr/>
              <a:t>‹nº›</a:t>
            </a:fld>
            <a:endParaRPr lang="pt-BR" altLang="pt-BR"/>
          </a:p>
        </p:txBody>
      </p:sp>
    </p:spTree>
    <p:extLst>
      <p:ext uri="{BB962C8B-B14F-4D97-AF65-F5344CB8AC3E}">
        <p14:creationId xmlns:p14="http://schemas.microsoft.com/office/powerpoint/2010/main" val="2732742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fld id="{071BB80D-3521-4BEC-AFDC-91216E6F6F18}" type="slidenum">
              <a:rPr lang="pt-BR" altLang="pt-BR"/>
              <a:pPr/>
              <a:t>‹nº›</a:t>
            </a:fld>
            <a:endParaRPr lang="pt-BR" altLang="pt-BR"/>
          </a:p>
        </p:txBody>
      </p:sp>
    </p:spTree>
    <p:extLst>
      <p:ext uri="{BB962C8B-B14F-4D97-AF65-F5344CB8AC3E}">
        <p14:creationId xmlns:p14="http://schemas.microsoft.com/office/powerpoint/2010/main" val="316609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fld id="{C757F743-DB1A-465F-A599-10ADA541C440}" type="slidenum">
              <a:rPr lang="pt-BR" altLang="pt-BR"/>
              <a:pPr/>
              <a:t>‹nº›</a:t>
            </a:fld>
            <a:endParaRPr lang="pt-BR" altLang="pt-BR"/>
          </a:p>
        </p:txBody>
      </p:sp>
    </p:spTree>
    <p:extLst>
      <p:ext uri="{BB962C8B-B14F-4D97-AF65-F5344CB8AC3E}">
        <p14:creationId xmlns:p14="http://schemas.microsoft.com/office/powerpoint/2010/main" val="4107845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fld id="{85BF7B2C-39D7-43EB-8559-9216A9DA95AC}" type="slidenum">
              <a:rPr lang="pt-BR" altLang="pt-BR"/>
              <a:pPr/>
              <a:t>‹nº›</a:t>
            </a:fld>
            <a:endParaRPr lang="pt-BR" altLang="pt-BR"/>
          </a:p>
        </p:txBody>
      </p:sp>
    </p:spTree>
    <p:extLst>
      <p:ext uri="{BB962C8B-B14F-4D97-AF65-F5344CB8AC3E}">
        <p14:creationId xmlns:p14="http://schemas.microsoft.com/office/powerpoint/2010/main" val="2660939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fld id="{85AF093E-5B9B-4E9D-A402-A01BC3EE330A}" type="slidenum">
              <a:rPr lang="pt-BR" altLang="pt-BR"/>
              <a:pPr/>
              <a:t>‹nº›</a:t>
            </a:fld>
            <a:endParaRPr lang="pt-BR" altLang="pt-BR"/>
          </a:p>
        </p:txBody>
      </p:sp>
    </p:spTree>
    <p:extLst>
      <p:ext uri="{BB962C8B-B14F-4D97-AF65-F5344CB8AC3E}">
        <p14:creationId xmlns:p14="http://schemas.microsoft.com/office/powerpoint/2010/main" val="2570507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fld id="{F1E269D5-7C3C-4ABA-93F4-4DCCD424747A}" type="slidenum">
              <a:rPr lang="pt-BR" altLang="pt-BR"/>
              <a:pPr/>
              <a:t>‹nº›</a:t>
            </a:fld>
            <a:endParaRPr lang="pt-BR" altLang="pt-BR"/>
          </a:p>
        </p:txBody>
      </p:sp>
    </p:spTree>
    <p:extLst>
      <p:ext uri="{BB962C8B-B14F-4D97-AF65-F5344CB8AC3E}">
        <p14:creationId xmlns:p14="http://schemas.microsoft.com/office/powerpoint/2010/main" val="282136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0854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85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3366"/>
                  </a:outerShdw>
                </a:effectLst>
                <a:latin typeface="Arial" charset="0"/>
              </a:defRPr>
            </a:lvl1pPr>
          </a:lstStyle>
          <a:p>
            <a:pPr>
              <a:defRPr/>
            </a:pPr>
            <a:endParaRPr lang="pt-BR"/>
          </a:p>
        </p:txBody>
      </p:sp>
      <p:sp>
        <p:nvSpPr>
          <p:cNvPr id="1085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3366"/>
                  </a:outerShdw>
                </a:effectLst>
                <a:latin typeface="Arial" charset="0"/>
              </a:defRPr>
            </a:lvl1pPr>
          </a:lstStyle>
          <a:p>
            <a:pPr>
              <a:defRPr/>
            </a:pPr>
            <a:endParaRPr lang="pt-BR"/>
          </a:p>
        </p:txBody>
      </p:sp>
      <p:sp>
        <p:nvSpPr>
          <p:cNvPr id="1085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3366"/>
                  </a:outerShdw>
                </a:effectLst>
                <a:latin typeface="Arial" panose="020B0604020202020204" pitchFamily="34" charset="0"/>
              </a:defRPr>
            </a:lvl1pPr>
          </a:lstStyle>
          <a:p>
            <a:fld id="{3DCB11C4-9DE3-4587-8590-265ED025B6B8}" type="slidenum">
              <a:rPr lang="pt-BR" altLang="pt-BR"/>
              <a:pPr/>
              <a:t>‹nº›</a:t>
            </a:fld>
            <a:endParaRPr lang="pt-BR" altLang="pt-BR"/>
          </a:p>
        </p:txBody>
      </p:sp>
    </p:spTree>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3366"/>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003366"/>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003366"/>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3366"/>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003366"/>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3366"/>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3366"/>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3366"/>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3366"/>
            </a:outerShdw>
          </a:effectLst>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hyperlink" Target="http://images.google.com.br/imgres?imgurl=http://www.ghorayeb.com/AURICULAR_ABSCESSGG.JPG&amp;imgrefurl=http://www.ghorayeb.com/EarPiercingComplications.html&amp;h=640&amp;w=480&amp;sz=54&amp;tbnid=cQkwvsOCHJkJ:&amp;tbnh=135&amp;tbnw=101&amp;hl=pt-BR&amp;start=3&amp;prev=/images%3Fq%3Dabscess%2Bpiercing%26svnum%3D10%26hl%3Dpt-BR%26lr%3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bmezine.com/whatsnew.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www.tattoofloripa.com.br/index.php"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p:cNvSpPr txBox="1"/>
          <p:nvPr/>
        </p:nvSpPr>
        <p:spPr>
          <a:xfrm>
            <a:off x="323528" y="332656"/>
            <a:ext cx="7920880" cy="769441"/>
          </a:xfrm>
          <a:prstGeom prst="rect">
            <a:avLst/>
          </a:prstGeom>
          <a:noFill/>
        </p:spPr>
        <p:txBody>
          <a:bodyPr>
            <a:spAutoFit/>
          </a:bodyPr>
          <a:lstStyle/>
          <a:p>
            <a:pPr>
              <a:defRPr/>
            </a:pPr>
            <a:r>
              <a:rPr lang="pt-BR" sz="44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“Obrigado. Eu Já Sou Bonito!”</a:t>
            </a:r>
            <a:endParaRPr lang="pt-BR"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p:txBody>
      </p:sp>
      <p:sp>
        <p:nvSpPr>
          <p:cNvPr id="7" name="CaixaDeTexto 6"/>
          <p:cNvSpPr txBox="1"/>
          <p:nvPr/>
        </p:nvSpPr>
        <p:spPr>
          <a:xfrm>
            <a:off x="251520" y="5930116"/>
            <a:ext cx="8640960" cy="523220"/>
          </a:xfrm>
          <a:prstGeom prst="rect">
            <a:avLst/>
          </a:prstGeom>
          <a:noFill/>
        </p:spPr>
        <p:txBody>
          <a:bodyPr>
            <a:spAutoFit/>
          </a:bodyPr>
          <a:lstStyle/>
          <a:p>
            <a:pPr algn="r">
              <a:defRPr/>
            </a:pPr>
            <a:r>
              <a:rPr lang="pt-BR" sz="28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Pastoral Estudantil – APV    Pr. Roberto Conti</a:t>
            </a:r>
            <a:endParaRPr lang="pt-BR" sz="11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p:txBody>
      </p:sp>
      <p:sp>
        <p:nvSpPr>
          <p:cNvPr id="2052" name="AutoShape 7" descr="http://images.forwallpaper.com/files/images/f/f764/f764a8b0/109466/will-smith-will-smith-black-suit-sunglasses-men-in-black.jpg"/>
          <p:cNvSpPr>
            <a:spLocks noChangeAspect="1" noChangeArrowheads="1"/>
          </p:cNvSpPr>
          <p:nvPr/>
        </p:nvSpPr>
        <p:spPr bwMode="auto">
          <a:xfrm>
            <a:off x="1730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pt-BR" altLang="pt-BR"/>
          </a:p>
        </p:txBody>
      </p:sp>
      <p:sp>
        <p:nvSpPr>
          <p:cNvPr id="2053" name="AutoShape 9" descr="http://images.forwallpaper.com/files/images/f/f764/f764a8b0/109466/will-smith-will-smith-black-suit-sunglasses-men-in-black.jpg"/>
          <p:cNvSpPr>
            <a:spLocks noChangeAspect="1" noChangeArrowheads="1"/>
          </p:cNvSpPr>
          <p:nvPr/>
        </p:nvSpPr>
        <p:spPr bwMode="auto">
          <a:xfrm>
            <a:off x="32543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pt-BR" altLang="pt-BR"/>
          </a:p>
        </p:txBody>
      </p:sp>
      <p:sp>
        <p:nvSpPr>
          <p:cNvPr id="2054" name="AutoShape 11" descr="http://images.forwallpaper.com/files/images/f/f764/f764a8b0/109466/will-smith-will-smith-black-suit-sunglasses-men-in-black.jpg"/>
          <p:cNvSpPr>
            <a:spLocks noChangeAspect="1" noChangeArrowheads="1"/>
          </p:cNvSpPr>
          <p:nvPr/>
        </p:nvSpPr>
        <p:spPr bwMode="auto">
          <a:xfrm>
            <a:off x="477838"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pt-BR" altLang="pt-BR"/>
          </a:p>
        </p:txBody>
      </p:sp>
      <p:pic>
        <p:nvPicPr>
          <p:cNvPr id="2055" name="Picture 12" descr="C:\Users\Erick\Downloads\will-smith-will-smith-black-suit-sunglasses-men-in-black.jpg"/>
          <p:cNvPicPr>
            <a:picLocks noChangeAspect="1" noChangeArrowheads="1"/>
          </p:cNvPicPr>
          <p:nvPr/>
        </p:nvPicPr>
        <p:blipFill>
          <a:blip r:embed="rId3">
            <a:extLst>
              <a:ext uri="{28A0092B-C50C-407E-A947-70E740481C1C}">
                <a14:useLocalDpi xmlns:a14="http://schemas.microsoft.com/office/drawing/2010/main" val="0"/>
              </a:ext>
            </a:extLst>
          </a:blip>
          <a:srcRect t="4134" b="20837"/>
          <a:stretch>
            <a:fillRect/>
          </a:stretch>
        </p:blipFill>
        <p:spPr bwMode="auto">
          <a:xfrm>
            <a:off x="11113" y="1412875"/>
            <a:ext cx="9132887" cy="428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nipple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620713"/>
            <a:ext cx="3744912" cy="561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 Box 6"/>
          <p:cNvSpPr txBox="1">
            <a:spLocks noChangeArrowheads="1"/>
          </p:cNvSpPr>
          <p:nvPr/>
        </p:nvSpPr>
        <p:spPr bwMode="auto">
          <a:xfrm>
            <a:off x="755576" y="599480"/>
            <a:ext cx="3457203" cy="5632311"/>
          </a:xfrm>
          <a:prstGeom prst="rect">
            <a:avLst/>
          </a:prstGeom>
          <a:noFill/>
          <a:ln w="9525">
            <a:noFill/>
            <a:miter lim="800000"/>
            <a:headEnd/>
            <a:tailEnd/>
          </a:ln>
          <a:effectLst/>
        </p:spPr>
        <p:txBody>
          <a:bodyPr>
            <a:spAutoFit/>
          </a:bodyPr>
          <a:lstStyle/>
          <a:p>
            <a:pPr algn="ctr">
              <a:defRPr/>
            </a:pPr>
            <a:r>
              <a:rPr lang="pt-BR" sz="40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A infecção de </a:t>
            </a:r>
            <a:r>
              <a:rPr lang="pt-BR" sz="4000" dirty="0" err="1">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piercings</a:t>
            </a:r>
            <a:r>
              <a:rPr lang="pt-BR" sz="40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 colocados nos mamilos pode, em casos extremos, resultar em abcessos </a:t>
            </a:r>
            <a:r>
              <a:rPr lang="pt-BR" sz="4000" dirty="0" err="1">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desfigurantes</a:t>
            </a:r>
            <a:r>
              <a:rPr lang="pt-BR" sz="40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62" name="Group 18"/>
          <p:cNvGraphicFramePr>
            <a:graphicFrameLocks noGrp="1"/>
          </p:cNvGraphicFramePr>
          <p:nvPr/>
        </p:nvGraphicFramePr>
        <p:xfrm>
          <a:off x="-4625975" y="-1939925"/>
          <a:ext cx="207962" cy="1554162"/>
        </p:xfrm>
        <a:graphic>
          <a:graphicData uri="http://schemas.openxmlformats.org/drawingml/2006/table">
            <a:tbl>
              <a:tblPr/>
              <a:tblGrid>
                <a:gridCol w="207962"/>
              </a:tblGrid>
              <a:tr h="51805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pt-BR" sz="2800" b="0" i="0" u="none" strike="noStrike" cap="none" normalizeH="0" baseline="0" smtClean="0">
                        <a:ln>
                          <a:noFill/>
                        </a:ln>
                        <a:solidFill>
                          <a:schemeClr val="tx1"/>
                        </a:solidFill>
                        <a:effectLst>
                          <a:outerShdw blurRad="38100" dist="38100" dir="2700000" algn="tl">
                            <a:srgbClr val="003366"/>
                          </a:outerShdw>
                        </a:effectLst>
                        <a:latin typeface="Tahoma" pitchFamily="34" charset="0"/>
                      </a:endParaRPr>
                    </a:p>
                  </a:txBody>
                  <a:tcPr marL="91281" marR="91281" marT="45674" marB="45674" anchor="ctr" horzOverflow="overflow">
                    <a:lnL cap="flat">
                      <a:noFill/>
                    </a:lnL>
                    <a:lnR cap="flat">
                      <a:noFill/>
                    </a:lnR>
                    <a:lnT cap="flat">
                      <a:noFill/>
                    </a:lnT>
                    <a:lnB>
                      <a:noFill/>
                    </a:lnB>
                    <a:lnTlToBr>
                      <a:noFill/>
                    </a:lnTlToBr>
                    <a:lnBlToTr>
                      <a:noFill/>
                    </a:lnBlToTr>
                    <a:noFill/>
                  </a:tcPr>
                </a:tc>
              </a:tr>
              <a:tr h="51805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pt-BR" sz="2800" b="0" i="0" u="none" strike="noStrike" cap="none" normalizeH="0" baseline="0" smtClean="0">
                        <a:ln>
                          <a:noFill/>
                        </a:ln>
                        <a:solidFill>
                          <a:schemeClr val="tx1"/>
                        </a:solidFill>
                        <a:effectLst>
                          <a:outerShdw blurRad="38100" dist="38100" dir="2700000" algn="tl">
                            <a:srgbClr val="003366"/>
                          </a:outerShdw>
                        </a:effectLst>
                        <a:latin typeface="Tahoma" pitchFamily="34" charset="0"/>
                      </a:endParaRPr>
                    </a:p>
                  </a:txBody>
                  <a:tcPr marL="91281" marR="91281" marT="45674" marB="45674" anchor="ctr" horzOverflow="overflow">
                    <a:lnL cap="flat">
                      <a:noFill/>
                    </a:lnL>
                    <a:lnR cap="flat">
                      <a:noFill/>
                    </a:lnR>
                    <a:lnT>
                      <a:noFill/>
                    </a:lnT>
                    <a:lnB>
                      <a:noFill/>
                    </a:lnB>
                    <a:lnTlToBr>
                      <a:noFill/>
                    </a:lnTlToBr>
                    <a:lnBlToTr>
                      <a:noFill/>
                    </a:lnBlToTr>
                    <a:noFill/>
                  </a:tcPr>
                </a:tc>
              </a:tr>
              <a:tr h="51805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itchFamily="2" charset="2"/>
                        <a:buNone/>
                        <a:tabLst/>
                      </a:pPr>
                      <a:endParaRPr kumimoji="0" lang="pt-BR" sz="2800" b="0" i="0" u="none" strike="noStrike" cap="none" normalizeH="0" baseline="0" smtClean="0">
                        <a:ln>
                          <a:noFill/>
                        </a:ln>
                        <a:solidFill>
                          <a:schemeClr val="tx1"/>
                        </a:solidFill>
                        <a:effectLst>
                          <a:outerShdw blurRad="38100" dist="38100" dir="2700000" algn="tl">
                            <a:srgbClr val="003366"/>
                          </a:outerShdw>
                        </a:effectLst>
                        <a:latin typeface="Tahoma" pitchFamily="34" charset="0"/>
                      </a:endParaRPr>
                    </a:p>
                  </a:txBody>
                  <a:tcPr marL="91281" marR="91281" marT="45674" marB="45674" anchor="ctr" horzOverflow="overflow">
                    <a:lnL cap="flat">
                      <a:noFill/>
                    </a:lnL>
                    <a:lnR cap="flat">
                      <a:noFill/>
                    </a:lnR>
                    <a:lnT>
                      <a:noFill/>
                    </a:lnT>
                    <a:lnB cap="flat">
                      <a:noFill/>
                    </a:lnB>
                    <a:lnTlToBr>
                      <a:noFill/>
                    </a:lnTlToBr>
                    <a:lnBlToTr>
                      <a:noFill/>
                    </a:lnBlToTr>
                    <a:noFill/>
                  </a:tcPr>
                </a:tc>
              </a:tr>
            </a:tbl>
          </a:graphicData>
        </a:graphic>
      </p:graphicFrame>
      <p:sp>
        <p:nvSpPr>
          <p:cNvPr id="12294" name="Rectangle 34"/>
          <p:cNvSpPr>
            <a:spLocks noChangeArrowheads="1"/>
          </p:cNvSpPr>
          <p:nvPr/>
        </p:nvSpPr>
        <p:spPr bwMode="auto">
          <a:xfrm>
            <a:off x="611458" y="1297769"/>
            <a:ext cx="266382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defRPr/>
            </a:pP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Oral</a:t>
            </a:r>
          </a:p>
          <a:p>
            <a:pPr eaLnBrk="1" hangingPunct="1">
              <a:spcBef>
                <a:spcPct val="0"/>
              </a:spcBef>
              <a:buClrTx/>
              <a:buSzTx/>
              <a:buFontTx/>
              <a:buNone/>
              <a:defRPr/>
            </a:pP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Mamilos</a:t>
            </a:r>
          </a:p>
          <a:p>
            <a:pPr eaLnBrk="1" hangingPunct="1">
              <a:spcBef>
                <a:spcPct val="0"/>
              </a:spcBef>
              <a:buClrTx/>
              <a:buSzTx/>
              <a:buFontTx/>
              <a:buNone/>
              <a:defRPr/>
            </a:pP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Genital</a:t>
            </a:r>
            <a:b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br>
            <a:r>
              <a:rPr lang="pt-BR" altLang="pt-BR" sz="1800" dirty="0" smtClean="0">
                <a:latin typeface="Arial Black" pitchFamily="34" charset="0"/>
              </a:rPr>
              <a:t> </a:t>
            </a:r>
          </a:p>
        </p:txBody>
      </p:sp>
      <p:pic>
        <p:nvPicPr>
          <p:cNvPr id="12295" name="Picture 21" descr="seta_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975" y="-142875"/>
            <a:ext cx="2857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22" descr="seta_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975" y="-20638"/>
            <a:ext cx="28575" cy="4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23" descr="seta_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975" y="101600"/>
            <a:ext cx="2857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24" descr="seta_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975" y="223838"/>
            <a:ext cx="28575" cy="4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 name="Rectangle 36"/>
          <p:cNvSpPr>
            <a:spLocks noChangeArrowheads="1"/>
          </p:cNvSpPr>
          <p:nvPr/>
        </p:nvSpPr>
        <p:spPr bwMode="auto">
          <a:xfrm>
            <a:off x="251096" y="404664"/>
            <a:ext cx="33845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defRPr/>
            </a:pP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REJEIÇÃO</a:t>
            </a:r>
            <a:r>
              <a:rPr lang="pt-BR" altLang="pt-BR" sz="4400" dirty="0" smtClean="0">
                <a:solidFill>
                  <a:srgbClr val="FFFF00"/>
                </a:solidFill>
                <a:latin typeface="Arial Black" pitchFamily="34" charset="0"/>
              </a:rPr>
              <a:t> </a:t>
            </a:r>
          </a:p>
        </p:txBody>
      </p:sp>
      <p:pic>
        <p:nvPicPr>
          <p:cNvPr id="12300" name="Picture 17" descr="105942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644900"/>
            <a:ext cx="2808288"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Imagem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9375" y="392113"/>
            <a:ext cx="5257800" cy="594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03838" y="3181350"/>
            <a:ext cx="40417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15" descr="hypertrophic_scar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225" y="4017963"/>
            <a:ext cx="2592388"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9" descr="AURICULAR_ABSCESSG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8" y="2857500"/>
            <a:ext cx="2808287"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7"/>
          <p:cNvSpPr txBox="1">
            <a:spLocks noChangeArrowheads="1"/>
          </p:cNvSpPr>
          <p:nvPr/>
        </p:nvSpPr>
        <p:spPr bwMode="auto">
          <a:xfrm>
            <a:off x="220473" y="372911"/>
            <a:ext cx="8675687"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defRPr/>
            </a:pPr>
            <a:r>
              <a:rPr lang="pt-BR" altLang="pt-BR" sz="36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"A cicatrização de um milímetro leva dez dias, e um </a:t>
            </a:r>
            <a:r>
              <a:rPr lang="pt-BR" altLang="pt-BR" sz="3600" dirty="0" err="1"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piercing</a:t>
            </a:r>
            <a:r>
              <a:rPr lang="pt-BR" altLang="pt-BR" sz="36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 tem aproximadamente 10 milímetros, o que significa cerca de 100 dias para que o processo de cicatrização seja completado."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aixaDeTexto 1"/>
          <p:cNvSpPr txBox="1">
            <a:spLocks noChangeArrowheads="1"/>
          </p:cNvSpPr>
          <p:nvPr/>
        </p:nvSpPr>
        <p:spPr bwMode="auto">
          <a:xfrm>
            <a:off x="5310139" y="2582034"/>
            <a:ext cx="3605213"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lnSpc>
                <a:spcPct val="150000"/>
              </a:lnSpc>
              <a:spcBef>
                <a:spcPct val="0"/>
              </a:spcBef>
              <a:buClrTx/>
              <a:buSzTx/>
              <a:buFont typeface="Wingdings" pitchFamily="2" charset="2"/>
              <a:buNone/>
              <a:defRPr/>
            </a:pP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Hepatite B e C</a:t>
            </a:r>
          </a:p>
          <a:p>
            <a:pPr eaLnBrk="1" hangingPunct="1">
              <a:spcBef>
                <a:spcPct val="0"/>
              </a:spcBef>
              <a:buClrTx/>
              <a:buSzTx/>
              <a:buFontTx/>
              <a:buNone/>
              <a:defRPr/>
            </a:pPr>
            <a:endParaRPr lang="pt-BR" altLang="pt-BR" sz="1800" dirty="0" smtClean="0">
              <a:latin typeface="Arial" charset="0"/>
            </a:endParaRPr>
          </a:p>
        </p:txBody>
      </p:sp>
      <p:pic>
        <p:nvPicPr>
          <p:cNvPr id="14339"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aixaDeTexto 1"/>
          <p:cNvSpPr txBox="1">
            <a:spLocks noChangeArrowheads="1"/>
          </p:cNvSpPr>
          <p:nvPr/>
        </p:nvSpPr>
        <p:spPr bwMode="auto">
          <a:xfrm>
            <a:off x="3753420" y="386247"/>
            <a:ext cx="16548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 typeface="Wingdings" pitchFamily="2" charset="2"/>
              <a:buNone/>
              <a:defRPr/>
            </a:pP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Cirrose</a:t>
            </a:r>
          </a:p>
        </p:txBody>
      </p:sp>
      <p:pic>
        <p:nvPicPr>
          <p:cNvPr id="15363"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11283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m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915988"/>
            <a:ext cx="7469188"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a:spLocks noChangeArrowheads="1"/>
          </p:cNvSpPr>
          <p:nvPr/>
        </p:nvSpPr>
        <p:spPr bwMode="auto">
          <a:xfrm>
            <a:off x="2634186" y="334565"/>
            <a:ext cx="39591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 typeface="Wingdings" pitchFamily="2" charset="2"/>
              <a:buNone/>
              <a:defRPr/>
            </a:pP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Câncer no Fígado</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m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3" y="985838"/>
            <a:ext cx="7739062" cy="55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p:cNvSpPr>
            <a:spLocks noChangeArrowheads="1"/>
          </p:cNvSpPr>
          <p:nvPr/>
        </p:nvSpPr>
        <p:spPr bwMode="auto">
          <a:xfrm>
            <a:off x="1926255" y="398552"/>
            <a:ext cx="72723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 typeface="Wingdings" pitchFamily="2" charset="2"/>
              <a:buNone/>
              <a:defRPr/>
            </a:pPr>
            <a:r>
              <a:rPr lang="pt-BR" altLang="pt-BR" sz="4000" dirty="0" smtClean="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Vírus da Imunodeficiência Humana (VIH – HIV)</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138" y="268288"/>
            <a:ext cx="8509000" cy="637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tângulo 1"/>
          <p:cNvSpPr>
            <a:spLocks noChangeArrowheads="1"/>
          </p:cNvSpPr>
          <p:nvPr/>
        </p:nvSpPr>
        <p:spPr bwMode="auto">
          <a:xfrm>
            <a:off x="704555" y="281832"/>
            <a:ext cx="77771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defRPr/>
            </a:pPr>
            <a:r>
              <a:rPr lang="pt-BR" altLang="pt-BR" sz="40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Infecções bacterianas ou </a:t>
            </a:r>
            <a:r>
              <a:rPr lang="pt-BR" altLang="pt-BR" sz="4000" dirty="0" err="1">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fúngicas</a:t>
            </a:r>
            <a:endParaRPr lang="pt-BR" altLang="pt-BR" sz="40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tângulo 1"/>
          <p:cNvSpPr>
            <a:spLocks noChangeArrowheads="1"/>
          </p:cNvSpPr>
          <p:nvPr/>
        </p:nvSpPr>
        <p:spPr bwMode="auto">
          <a:xfrm>
            <a:off x="323528" y="332656"/>
            <a:ext cx="77771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 typeface="Wingdings" pitchFamily="2" charset="2"/>
              <a:buNone/>
              <a:defRPr/>
            </a:pP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Produtos químicos na tinta</a:t>
            </a:r>
          </a:p>
        </p:txBody>
      </p:sp>
      <p:pic>
        <p:nvPicPr>
          <p:cNvPr id="19459"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523371">
            <a:off x="560388" y="4314825"/>
            <a:ext cx="24669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Image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21338" y="4022725"/>
            <a:ext cx="6734175"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Imagem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235764">
            <a:off x="4327525" y="1744663"/>
            <a:ext cx="442595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Imagem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829319">
            <a:off x="587375" y="1422400"/>
            <a:ext cx="32829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ângulo 1"/>
          <p:cNvSpPr>
            <a:spLocks noChangeArrowheads="1"/>
          </p:cNvSpPr>
          <p:nvPr/>
        </p:nvSpPr>
        <p:spPr bwMode="auto">
          <a:xfrm rot="20896996">
            <a:off x="2750919" y="1463599"/>
            <a:ext cx="19915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 typeface="Wingdings" pitchFamily="2" charset="2"/>
              <a:buNone/>
              <a:defRPr/>
            </a:pPr>
            <a:r>
              <a:rPr lang="pt-BR" altLang="pt-BR" sz="4000" dirty="0" smtClean="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Cádmio</a:t>
            </a:r>
          </a:p>
        </p:txBody>
      </p:sp>
      <p:sp>
        <p:nvSpPr>
          <p:cNvPr id="9" name="Retângulo 1"/>
          <p:cNvSpPr>
            <a:spLocks noChangeArrowheads="1"/>
          </p:cNvSpPr>
          <p:nvPr/>
        </p:nvSpPr>
        <p:spPr bwMode="auto">
          <a:xfrm rot="760425">
            <a:off x="2167183" y="5558450"/>
            <a:ext cx="19915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 typeface="Wingdings" pitchFamily="2" charset="2"/>
              <a:buNone/>
              <a:defRPr/>
            </a:pPr>
            <a:r>
              <a:rPr lang="pt-BR" altLang="pt-BR" sz="4000" dirty="0" smtClean="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Platina</a:t>
            </a:r>
          </a:p>
        </p:txBody>
      </p:sp>
      <p:sp>
        <p:nvSpPr>
          <p:cNvPr id="10" name="Retângulo 1"/>
          <p:cNvSpPr>
            <a:spLocks noChangeArrowheads="1"/>
          </p:cNvSpPr>
          <p:nvPr/>
        </p:nvSpPr>
        <p:spPr bwMode="auto">
          <a:xfrm rot="20896996">
            <a:off x="4472097" y="5464396"/>
            <a:ext cx="21314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 typeface="Wingdings" pitchFamily="2" charset="2"/>
              <a:buNone/>
              <a:defRPr/>
            </a:pPr>
            <a:r>
              <a:rPr lang="pt-BR" altLang="pt-BR" sz="4000" dirty="0" smtClean="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Chumbo</a:t>
            </a:r>
          </a:p>
        </p:txBody>
      </p:sp>
      <p:sp>
        <p:nvSpPr>
          <p:cNvPr id="11" name="Retângulo 1"/>
          <p:cNvSpPr>
            <a:spLocks noChangeArrowheads="1"/>
          </p:cNvSpPr>
          <p:nvPr/>
        </p:nvSpPr>
        <p:spPr bwMode="auto">
          <a:xfrm rot="20896996">
            <a:off x="3554448" y="4199902"/>
            <a:ext cx="19915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 typeface="Wingdings" pitchFamily="2" charset="2"/>
              <a:buNone/>
              <a:defRPr/>
            </a:pPr>
            <a:r>
              <a:rPr lang="pt-BR" altLang="pt-BR" sz="4000" dirty="0" smtClean="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Níquel</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563" y="549275"/>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ângulo 1"/>
          <p:cNvSpPr>
            <a:spLocks noChangeArrowheads="1"/>
          </p:cNvSpPr>
          <p:nvPr/>
        </p:nvSpPr>
        <p:spPr bwMode="auto">
          <a:xfrm>
            <a:off x="611188" y="5909737"/>
            <a:ext cx="77771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defRPr/>
            </a:pPr>
            <a:r>
              <a:rPr lang="pt-BR" altLang="pt-BR" sz="4000" dirty="0" err="1"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Quelóide</a:t>
            </a: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 ou Cicatriz Hipertrófica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2" descr="body-pier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675" y="1385888"/>
            <a:ext cx="3871913"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Image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7338" y="690563"/>
            <a:ext cx="4189412" cy="580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3923168" y="254534"/>
            <a:ext cx="5616624" cy="769441"/>
          </a:xfrm>
          <a:prstGeom prst="rect">
            <a:avLst/>
          </a:prstGeom>
          <a:noFill/>
        </p:spPr>
        <p:txBody>
          <a:bodyPr>
            <a:spAutoFit/>
          </a:bodyPr>
          <a:lstStyle/>
          <a:p>
            <a:pPr algn="ctr">
              <a:defRPr/>
            </a:pPr>
            <a:r>
              <a:rPr lang="pt-BR" sz="4400" dirty="0" err="1">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Piercing</a:t>
            </a:r>
            <a:r>
              <a:rPr lang="pt-BR" sz="44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 e </a:t>
            </a:r>
            <a:r>
              <a:rPr lang="pt-BR" sz="4400" dirty="0" err="1">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Tattoo</a:t>
            </a:r>
            <a:r>
              <a:rPr lang="pt-BR" sz="44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a:t>
            </a:r>
            <a:endParaRPr lang="pt-BR"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p:txBody>
      </p:sp>
      <p:sp>
        <p:nvSpPr>
          <p:cNvPr id="7" name="CaixaDeTexto 6"/>
          <p:cNvSpPr txBox="1"/>
          <p:nvPr/>
        </p:nvSpPr>
        <p:spPr>
          <a:xfrm>
            <a:off x="4020540" y="4776644"/>
            <a:ext cx="5616624" cy="1446550"/>
          </a:xfrm>
          <a:prstGeom prst="rect">
            <a:avLst/>
          </a:prstGeom>
          <a:noFill/>
        </p:spPr>
        <p:txBody>
          <a:bodyPr>
            <a:spAutoFit/>
          </a:bodyPr>
          <a:lstStyle/>
          <a:p>
            <a:pPr algn="ctr">
              <a:defRPr/>
            </a:pPr>
            <a:r>
              <a:rPr lang="pt-BR" sz="44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Por que não? </a:t>
            </a:r>
          </a:p>
          <a:p>
            <a:pPr algn="ctr">
              <a:defRPr/>
            </a:pPr>
            <a:r>
              <a:rPr lang="pt-BR" sz="44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Por que sim?</a:t>
            </a:r>
            <a:endParaRPr lang="pt-BR"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5"/>
          <p:cNvSpPr>
            <a:spLocks noChangeArrowheads="1"/>
          </p:cNvSpPr>
          <p:nvPr/>
        </p:nvSpPr>
        <p:spPr bwMode="auto">
          <a:xfrm>
            <a:off x="395536" y="514185"/>
            <a:ext cx="2996580" cy="5962979"/>
          </a:xfrm>
          <a:prstGeom prst="rect">
            <a:avLst/>
          </a:prstGeom>
          <a:noFill/>
          <a:ln w="9525">
            <a:noFill/>
            <a:miter lim="800000"/>
            <a:headEnd/>
            <a:tailEnd/>
          </a:ln>
          <a:effectLst/>
        </p:spPr>
        <p:txBody>
          <a:bodyPr>
            <a:spAutoFit/>
          </a:bodyPr>
          <a:lstStyle/>
          <a:p>
            <a:pPr algn="ctr">
              <a:lnSpc>
                <a:spcPct val="150000"/>
              </a:lnSpc>
              <a:defRPr/>
            </a:pPr>
            <a:r>
              <a:rPr lang="pt-PT" dirty="0">
                <a:effectLst>
                  <a:outerShdw blurRad="38100" dist="38100" dir="2700000" algn="tl">
                    <a:srgbClr val="003366"/>
                  </a:outerShdw>
                </a:effectLst>
                <a:latin typeface="Arial Black" pitchFamily="34" charset="0"/>
              </a:rPr>
              <a:t> </a:t>
            </a:r>
            <a:r>
              <a:rPr lang="pt-PT" sz="37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Na antiguidade, a tatuagem era praticada durante ritos dedicados por feiticeiros. </a:t>
            </a:r>
            <a:endParaRPr lang="pt-BR" sz="37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p:txBody>
      </p:sp>
      <p:pic>
        <p:nvPicPr>
          <p:cNvPr id="2150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1608138"/>
            <a:ext cx="5649913"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9"/>
          <p:cNvSpPr>
            <a:spLocks noChangeArrowheads="1"/>
          </p:cNvSpPr>
          <p:nvPr/>
        </p:nvSpPr>
        <p:spPr bwMode="auto">
          <a:xfrm>
            <a:off x="4156248" y="5661248"/>
            <a:ext cx="43211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defRPr/>
            </a:pPr>
            <a:r>
              <a:rPr lang="pt-PT" altLang="pt-BR" sz="4000" dirty="0" smtClean="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Escarificação</a:t>
            </a:r>
            <a:endParaRPr lang="pt-BR" altLang="pt-BR" sz="4000" dirty="0" smtClean="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p:txBody>
      </p:sp>
      <p:sp>
        <p:nvSpPr>
          <p:cNvPr id="5" name="Text Box 13"/>
          <p:cNvSpPr txBox="1">
            <a:spLocks noChangeArrowheads="1"/>
          </p:cNvSpPr>
          <p:nvPr/>
        </p:nvSpPr>
        <p:spPr bwMode="auto">
          <a:xfrm>
            <a:off x="3795886" y="514185"/>
            <a:ext cx="46815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 typeface="Wingdings" pitchFamily="2" charset="2"/>
              <a:buNone/>
              <a:defRPr/>
            </a:pP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SIGNIFICADOS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m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773363"/>
            <a:ext cx="7570788"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ChangeArrowheads="1"/>
          </p:cNvSpPr>
          <p:nvPr/>
        </p:nvSpPr>
        <p:spPr bwMode="auto">
          <a:xfrm>
            <a:off x="349745" y="116632"/>
            <a:ext cx="8382893"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defRPr/>
            </a:pP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“Nos templos Astecas e Maias, os sacerdotes faziam </a:t>
            </a:r>
            <a:r>
              <a:rPr lang="pt-BR" altLang="pt-BR" sz="4000" dirty="0" err="1"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piercings</a:t>
            </a: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 em suas línguas como parte de um ritual de comunicação com os deuses.”</a:t>
            </a:r>
          </a:p>
          <a:p>
            <a:pPr algn="ctr" eaLnBrk="1" hangingPunct="1">
              <a:spcBef>
                <a:spcPct val="0"/>
              </a:spcBef>
              <a:buClrTx/>
              <a:buSzTx/>
              <a:buFontTx/>
              <a:buNone/>
              <a:defRPr/>
            </a:pPr>
            <a:r>
              <a:rPr lang="pt-BR" altLang="pt-BR" sz="1200" dirty="0" smtClean="0">
                <a:solidFill>
                  <a:srgbClr val="FFFF00"/>
                </a:solidFill>
                <a:latin typeface="Arial Black" pitchFamily="34" charset="0"/>
              </a:rPr>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9725" y="3068638"/>
            <a:ext cx="5908675" cy="486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4"/>
          <p:cNvSpPr>
            <a:spLocks noChangeArrowheads="1"/>
          </p:cNvSpPr>
          <p:nvPr/>
        </p:nvSpPr>
        <p:spPr bwMode="auto">
          <a:xfrm>
            <a:off x="235742" y="260648"/>
            <a:ext cx="8656738" cy="2862322"/>
          </a:xfrm>
          <a:prstGeom prst="rect">
            <a:avLst/>
          </a:prstGeom>
          <a:noFill/>
          <a:ln w="9525">
            <a:noFill/>
            <a:miter lim="800000"/>
            <a:headEnd/>
            <a:tailEnd/>
          </a:ln>
          <a:effectLst/>
        </p:spPr>
        <p:txBody>
          <a:bodyPr>
            <a:spAutoFit/>
          </a:bodyPr>
          <a:lstStyle/>
          <a:p>
            <a:pPr algn="ctr">
              <a:defRPr/>
            </a:pPr>
            <a:r>
              <a:rPr lang="pt-PT" sz="36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Anton LaVey, fundador da Igreja de Satanás defendia a tatuagem e o piercing, por entender que são rejeitados pela Bíblia, e que certas tatuagens são propagandas do mal.</a:t>
            </a:r>
            <a:endParaRPr lang="pt-BR" sz="36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agem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86288" y="0"/>
            <a:ext cx="455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Imagem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65575"/>
            <a:ext cx="4586288"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ctangle 12"/>
          <p:cNvSpPr>
            <a:spLocks noChangeArrowheads="1"/>
          </p:cNvSpPr>
          <p:nvPr/>
        </p:nvSpPr>
        <p:spPr bwMode="auto">
          <a:xfrm>
            <a:off x="5281757" y="5404119"/>
            <a:ext cx="316835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defRPr/>
            </a:pPr>
            <a:r>
              <a:rPr lang="pt-BR" altLang="pt-BR" sz="40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LÍNGUA FENDIDA </a:t>
            </a:r>
          </a:p>
        </p:txBody>
      </p:sp>
      <p:sp>
        <p:nvSpPr>
          <p:cNvPr id="2" name="Rectangle 6"/>
          <p:cNvSpPr>
            <a:spLocks noChangeArrowheads="1"/>
          </p:cNvSpPr>
          <p:nvPr/>
        </p:nvSpPr>
        <p:spPr bwMode="auto">
          <a:xfrm>
            <a:off x="0" y="479048"/>
            <a:ext cx="45720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 typeface="Wingdings" pitchFamily="2" charset="2"/>
              <a:buNone/>
              <a:defRPr/>
            </a:pPr>
            <a:r>
              <a:rPr lang="pt-BR" altLang="pt-BR" sz="40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Com o tempo os adeptos conseguem até mesmo mover as duas partes lesionadas...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ext Box 7"/>
          <p:cNvSpPr txBox="1">
            <a:spLocks noChangeArrowheads="1"/>
          </p:cNvSpPr>
          <p:nvPr/>
        </p:nvSpPr>
        <p:spPr bwMode="auto">
          <a:xfrm>
            <a:off x="4139952" y="318097"/>
            <a:ext cx="4464050" cy="6247864"/>
          </a:xfrm>
          <a:prstGeom prst="rect">
            <a:avLst/>
          </a:prstGeom>
          <a:noFill/>
          <a:ln>
            <a:noFill/>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 typeface="Wingdings" pitchFamily="2" charset="2"/>
              <a:buNone/>
              <a:defRPr/>
            </a:pPr>
            <a:r>
              <a:rPr lang="pt-BR" altLang="pt-BR" sz="4000" dirty="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Brent </a:t>
            </a:r>
            <a:r>
              <a:rPr lang="pt-BR" altLang="pt-BR" sz="4000" dirty="0" err="1">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Moffatt</a:t>
            </a:r>
            <a:r>
              <a:rPr lang="pt-BR" altLang="pt-BR" sz="4000" dirty="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  </a:t>
            </a:r>
          </a:p>
          <a:p>
            <a:pPr algn="ctr" eaLnBrk="1" hangingPunct="1">
              <a:spcBef>
                <a:spcPct val="0"/>
              </a:spcBef>
              <a:buClrTx/>
              <a:buSzTx/>
              <a:buFont typeface="Wingdings" pitchFamily="2" charset="2"/>
              <a:buNone/>
              <a:defRPr/>
            </a:pPr>
            <a:endPar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a:p>
            <a:pPr algn="ctr" eaLnBrk="1" hangingPunct="1">
              <a:spcBef>
                <a:spcPct val="0"/>
              </a:spcBef>
              <a:buClrTx/>
              <a:buSzTx/>
              <a:buFont typeface="Wingdings" pitchFamily="2" charset="2"/>
              <a:buNone/>
              <a:defRPr/>
            </a:pP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...mas </a:t>
            </a:r>
            <a:r>
              <a:rPr lang="pt-BR" altLang="pt-BR" sz="40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ele não desfaz de seu </a:t>
            </a: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esforço: </a:t>
            </a:r>
          </a:p>
          <a:p>
            <a:pPr algn="ctr" eaLnBrk="1" hangingPunct="1">
              <a:spcBef>
                <a:spcPct val="0"/>
              </a:spcBef>
              <a:buClrTx/>
              <a:buSzTx/>
              <a:buFont typeface="Wingdings" pitchFamily="2" charset="2"/>
              <a:buNone/>
              <a:defRPr/>
            </a:pP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a:t>
            </a:r>
            <a:r>
              <a:rPr lang="pt-BR" altLang="pt-BR" sz="40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Estou muito feliz. Eu gostaria de mil, mas pelo menos eu tentei e me satisfaço com 700." </a:t>
            </a:r>
          </a:p>
        </p:txBody>
      </p:sp>
      <p:pic>
        <p:nvPicPr>
          <p:cNvPr id="25603"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3922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5472113"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3076575"/>
            <a:ext cx="5672138"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17"/>
          <p:cNvSpPr txBox="1">
            <a:spLocks noChangeArrowheads="1"/>
          </p:cNvSpPr>
          <p:nvPr/>
        </p:nvSpPr>
        <p:spPr bwMode="auto">
          <a:xfrm>
            <a:off x="1" y="3388998"/>
            <a:ext cx="349188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 typeface="Wingdings" pitchFamily="2" charset="2"/>
              <a:buNone/>
              <a:defRPr/>
            </a:pPr>
            <a:r>
              <a:rPr lang="pt-BR" altLang="pt-BR" sz="40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Adeptos deste tipo de tatuagens viciam o corpo a dor.</a:t>
            </a:r>
          </a:p>
        </p:txBody>
      </p:sp>
      <p:sp>
        <p:nvSpPr>
          <p:cNvPr id="25604" name="Text Box 16"/>
          <p:cNvSpPr txBox="1">
            <a:spLocks noChangeArrowheads="1"/>
          </p:cNvSpPr>
          <p:nvPr/>
        </p:nvSpPr>
        <p:spPr bwMode="auto">
          <a:xfrm>
            <a:off x="5472156" y="574782"/>
            <a:ext cx="365283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a:spcBef>
                <a:spcPct val="0"/>
              </a:spcBef>
              <a:buClrTx/>
              <a:buSzTx/>
              <a:buFontTx/>
              <a:buNone/>
              <a:defRPr/>
            </a:pP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Tatuagem feita com ferro quente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bmegl09999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5600" y="1905000"/>
            <a:ext cx="3168650"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3963" y="4284663"/>
            <a:ext cx="3024187"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8" descr="suspensa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3" y="2249488"/>
            <a:ext cx="2865437"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9"/>
          <p:cNvSpPr txBox="1">
            <a:spLocks noChangeArrowheads="1"/>
          </p:cNvSpPr>
          <p:nvPr/>
        </p:nvSpPr>
        <p:spPr bwMode="auto">
          <a:xfrm>
            <a:off x="658813" y="198438"/>
            <a:ext cx="77755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a:spcBef>
                <a:spcPct val="0"/>
              </a:spcBef>
              <a:buClrTx/>
              <a:buSzTx/>
              <a:buFontTx/>
              <a:buNone/>
              <a:defRPr/>
            </a:pPr>
            <a:r>
              <a:rPr lang="pt-BR" altLang="pt-BR" sz="4000" dirty="0" smtClean="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SUSPENSÃO</a:t>
            </a:r>
          </a:p>
        </p:txBody>
      </p:sp>
      <p:sp>
        <p:nvSpPr>
          <p:cNvPr id="26630" name="Text Box 10"/>
          <p:cNvSpPr txBox="1">
            <a:spLocks noChangeArrowheads="1"/>
          </p:cNvSpPr>
          <p:nvPr/>
        </p:nvSpPr>
        <p:spPr bwMode="auto">
          <a:xfrm>
            <a:off x="275450" y="1051828"/>
            <a:ext cx="777557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a:spcBef>
                <a:spcPct val="0"/>
              </a:spcBef>
              <a:buClrTx/>
              <a:buSzTx/>
              <a:buFont typeface="Wingdings" pitchFamily="2" charset="2"/>
              <a:buNone/>
              <a:defRPr/>
            </a:pP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Prática comum em festivais de tatuadores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ChangeArrowheads="1"/>
          </p:cNvSpPr>
          <p:nvPr/>
        </p:nvSpPr>
        <p:spPr bwMode="auto">
          <a:xfrm>
            <a:off x="319088" y="1066857"/>
            <a:ext cx="849788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a:spcBef>
                <a:spcPct val="0"/>
              </a:spcBef>
              <a:buClrTx/>
              <a:buSzTx/>
              <a:buFont typeface="Wingdings" pitchFamily="2" charset="2"/>
              <a:buNone/>
              <a:defRPr/>
            </a:pPr>
            <a:r>
              <a:rPr lang="pt-BR" altLang="pt-BR" sz="2400" dirty="0" smtClean="0">
                <a:latin typeface="Arial Black" pitchFamily="34" charset="0"/>
              </a:rPr>
              <a:t>      </a:t>
            </a: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“Cultura underground da costa da Califórnia, é uma forma de exaltar o corpo e as suas zonas erógenas...” </a:t>
            </a:r>
          </a:p>
        </p:txBody>
      </p:sp>
      <p:pic>
        <p:nvPicPr>
          <p:cNvPr id="28675" name="Picture 7" descr="bu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4288" y="3101975"/>
            <a:ext cx="228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3357563"/>
            <a:ext cx="3889375"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12"/>
          <p:cNvSpPr txBox="1">
            <a:spLocks noChangeArrowheads="1"/>
          </p:cNvSpPr>
          <p:nvPr/>
        </p:nvSpPr>
        <p:spPr bwMode="auto">
          <a:xfrm>
            <a:off x="1363662" y="260648"/>
            <a:ext cx="64087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a:spcBef>
                <a:spcPct val="0"/>
              </a:spcBef>
              <a:buClrTx/>
              <a:buSzTx/>
              <a:buFontTx/>
              <a:buNone/>
              <a:defRPr/>
            </a:pPr>
            <a:r>
              <a:rPr lang="pt-BR" altLang="pt-BR" sz="4000" dirty="0" smtClean="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SADOMASOQUISMO</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descr="Thumb shorteni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8088" y="260350"/>
            <a:ext cx="4125912"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10"/>
          <p:cNvSpPr txBox="1">
            <a:spLocks noChangeArrowheads="1"/>
          </p:cNvSpPr>
          <p:nvPr/>
        </p:nvSpPr>
        <p:spPr bwMode="auto">
          <a:xfrm>
            <a:off x="223837" y="404664"/>
            <a:ext cx="4694237"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a:spcBef>
                <a:spcPct val="0"/>
              </a:spcBef>
              <a:buClrTx/>
              <a:buSzTx/>
              <a:buFontTx/>
              <a:buNone/>
              <a:defRPr/>
            </a:pPr>
            <a:r>
              <a:rPr lang="pt-BR" altLang="pt-BR" sz="4000" dirty="0" smtClean="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NULIFICAÇÃO</a:t>
            </a:r>
          </a:p>
          <a:p>
            <a:pPr algn="ctr">
              <a:spcBef>
                <a:spcPct val="0"/>
              </a:spcBef>
              <a:buClrTx/>
              <a:buSzTx/>
              <a:buFontTx/>
              <a:buNone/>
              <a:defRPr/>
            </a:pPr>
            <a:endParaRPr lang="pt-BR" altLang="pt-BR" sz="4000" dirty="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a:p>
            <a:pPr algn="ctr">
              <a:spcBef>
                <a:spcPct val="0"/>
              </a:spcBef>
              <a:buClrTx/>
              <a:buSzTx/>
              <a:buFontTx/>
              <a:buNone/>
              <a:defRPr/>
            </a:pPr>
            <a:r>
              <a:rPr lang="pt-BR" altLang="pt-BR" sz="38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Adeptos desta prática, geram modificações em seus corpos, através de amputações feitas como uma “proposta estética” ou como algum tipo de pacto.</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20050401-cho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76250"/>
            <a:ext cx="2357438"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9" descr="20050401-shoc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716338"/>
            <a:ext cx="2378075"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1" descr="20050401-gilli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2852738"/>
            <a:ext cx="27876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13" descr="20050401-happycoup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3400425"/>
            <a:ext cx="30257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4" name="Text Box 14"/>
          <p:cNvSpPr txBox="1">
            <a:spLocks noChangeArrowheads="1"/>
          </p:cNvSpPr>
          <p:nvPr/>
        </p:nvSpPr>
        <p:spPr bwMode="auto">
          <a:xfrm>
            <a:off x="3059113" y="622300"/>
            <a:ext cx="586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a:spcBef>
                <a:spcPct val="0"/>
              </a:spcBef>
              <a:buClrTx/>
              <a:buSzTx/>
              <a:buFontTx/>
              <a:buNone/>
              <a:defRPr/>
            </a:pPr>
            <a:r>
              <a:rPr lang="pt-BR" altLang="pt-BR" sz="40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O casal de canadenses Gillian Hyde e Clive Mathias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366713"/>
            <a:ext cx="9144000"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ixaDeTexto 3"/>
          <p:cNvSpPr txBox="1"/>
          <p:nvPr/>
        </p:nvSpPr>
        <p:spPr>
          <a:xfrm>
            <a:off x="4067944" y="116632"/>
            <a:ext cx="5616624" cy="923330"/>
          </a:xfrm>
          <a:prstGeom prst="rect">
            <a:avLst/>
          </a:prstGeom>
          <a:noFill/>
        </p:spPr>
        <p:txBody>
          <a:bodyPr>
            <a:spAutoFit/>
          </a:bodyPr>
          <a:lstStyle/>
          <a:p>
            <a:pPr algn="ctr">
              <a:defRPr/>
            </a:pPr>
            <a:r>
              <a:rPr lang="pt-BR" sz="54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Origem</a:t>
            </a:r>
            <a:endParaRPr lang="pt-BR"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p:txBody>
      </p:sp>
      <p:sp>
        <p:nvSpPr>
          <p:cNvPr id="2" name="Elipse 1"/>
          <p:cNvSpPr/>
          <p:nvPr/>
        </p:nvSpPr>
        <p:spPr>
          <a:xfrm>
            <a:off x="7524750" y="5013325"/>
            <a:ext cx="792163" cy="79216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effectLst>
                <a:glow rad="101600">
                  <a:schemeClr val="accent4">
                    <a:lumMod val="10000"/>
                    <a:alpha val="60000"/>
                  </a:schemeClr>
                </a:glow>
              </a:effectLst>
            </a:endParaRPr>
          </a:p>
        </p:txBody>
      </p:sp>
      <p:sp>
        <p:nvSpPr>
          <p:cNvPr id="5" name="Elipse 4"/>
          <p:cNvSpPr/>
          <p:nvPr/>
        </p:nvSpPr>
        <p:spPr>
          <a:xfrm>
            <a:off x="3765550" y="4572000"/>
            <a:ext cx="792163" cy="79057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a:effectLst>
                <a:glow rad="101600">
                  <a:schemeClr val="accent4">
                    <a:lumMod val="10000"/>
                    <a:alpha val="60000"/>
                  </a:schemeClr>
                </a:glo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6"/>
          <p:cNvSpPr txBox="1">
            <a:spLocks noChangeArrowheads="1"/>
          </p:cNvSpPr>
          <p:nvPr/>
        </p:nvSpPr>
        <p:spPr bwMode="auto">
          <a:xfrm>
            <a:off x="531960" y="1706904"/>
            <a:ext cx="4019152" cy="707886"/>
          </a:xfrm>
          <a:prstGeom prst="rect">
            <a:avLst/>
          </a:prstGeom>
          <a:noFill/>
          <a:ln>
            <a:noFill/>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50000"/>
              </a:spcBef>
              <a:buClrTx/>
              <a:buSzTx/>
              <a:buFont typeface="Wingdings" pitchFamily="2" charset="2"/>
              <a:buNone/>
              <a:defRPr/>
            </a:pPr>
            <a:r>
              <a:rPr lang="pt-BR" altLang="pt-BR" sz="4000" dirty="0" smtClean="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SUBDERMAL</a:t>
            </a:r>
          </a:p>
        </p:txBody>
      </p:sp>
      <p:sp>
        <p:nvSpPr>
          <p:cNvPr id="30722" name="Rectangle 2"/>
          <p:cNvSpPr>
            <a:spLocks noGrp="1" noChangeArrowheads="1"/>
          </p:cNvSpPr>
          <p:nvPr>
            <p:ph type="title"/>
          </p:nvPr>
        </p:nvSpPr>
        <p:spPr>
          <a:xfrm>
            <a:off x="304144" y="308008"/>
            <a:ext cx="3405832" cy="1371600"/>
          </a:xfrm>
          <a:effectLst>
            <a:outerShdw dist="91581" dir="3378596" algn="ctr" rotWithShape="0">
              <a:srgbClr val="000000"/>
            </a:outerShdw>
          </a:effectLst>
        </p:spPr>
        <p:txBody>
          <a:bodyPr/>
          <a:lstStyle/>
          <a:p>
            <a:pPr eaLnBrk="1" hangingPunct="1">
              <a:defRPr/>
            </a:pPr>
            <a:r>
              <a:rPr lang="pt-BR" altLang="pt-BR" sz="4000" kern="12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a typeface="+mn-ea"/>
                <a:cs typeface="+mn-cs"/>
              </a:rPr>
              <a:t>IMPLANTES</a:t>
            </a:r>
          </a:p>
        </p:txBody>
      </p:sp>
      <p:pic>
        <p:nvPicPr>
          <p:cNvPr id="31748" name="Imagem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67128">
            <a:off x="4484688" y="179388"/>
            <a:ext cx="4652962" cy="600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Imagem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37602">
            <a:off x="-633413" y="2909888"/>
            <a:ext cx="6350001"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9063" y="0"/>
            <a:ext cx="5208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
          <p:cNvSpPr txBox="1">
            <a:spLocks noChangeArrowheads="1"/>
          </p:cNvSpPr>
          <p:nvPr/>
        </p:nvSpPr>
        <p:spPr bwMode="auto">
          <a:xfrm>
            <a:off x="0" y="476672"/>
            <a:ext cx="39156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a:spcBef>
                <a:spcPct val="0"/>
              </a:spcBef>
              <a:buClrTx/>
              <a:buSzTx/>
              <a:buFontTx/>
              <a:buNone/>
              <a:defRPr/>
            </a:pPr>
            <a:r>
              <a:rPr lang="pt-BR" altLang="pt-BR" sz="4000" dirty="0" smtClean="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TRANSDERMAL</a:t>
            </a:r>
            <a:endParaRPr lang="pt-BR" altLang="pt-BR" sz="4000" dirty="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p:txBody>
      </p:sp>
      <p:sp>
        <p:nvSpPr>
          <p:cNvPr id="31747" name="Text Box 11"/>
          <p:cNvSpPr txBox="1">
            <a:spLocks noChangeArrowheads="1"/>
          </p:cNvSpPr>
          <p:nvPr/>
        </p:nvSpPr>
        <p:spPr bwMode="auto">
          <a:xfrm>
            <a:off x="26876" y="1988840"/>
            <a:ext cx="3861887" cy="3785652"/>
          </a:xfrm>
          <a:prstGeom prst="rect">
            <a:avLst/>
          </a:prstGeom>
          <a:noFill/>
          <a:ln>
            <a:noFill/>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50000"/>
              </a:spcBef>
              <a:buClrTx/>
              <a:buSzTx/>
              <a:buFontTx/>
              <a:buNone/>
              <a:defRPr/>
            </a:pP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Mais comuns no rosto, braço e costas... Mas também pênis e alto da cabeça.   </a:t>
            </a:r>
            <a:r>
              <a:rPr lang="pt-BR" altLang="pt-BR" sz="1800" dirty="0" smtClean="0">
                <a:solidFill>
                  <a:srgbClr val="FF3300"/>
                </a:solidFill>
                <a:latin typeface="Arial Black" pitchFamily="34" charset="0"/>
              </a:rPr>
              <a:t>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9" descr="DSCN78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4275" y="2143125"/>
            <a:ext cx="35433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Image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675" y="2095500"/>
            <a:ext cx="36671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8"/>
          <p:cNvSpPr txBox="1">
            <a:spLocks noChangeArrowheads="1"/>
          </p:cNvSpPr>
          <p:nvPr/>
        </p:nvSpPr>
        <p:spPr bwMode="auto">
          <a:xfrm>
            <a:off x="179512" y="332656"/>
            <a:ext cx="8784976" cy="132343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defRPr/>
            </a:pPr>
            <a:r>
              <a:rPr lang="pt-BR" altLang="pt-BR" sz="4000" dirty="0" smtClean="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Igreja da Modificação do Corpo </a:t>
            </a: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Sadomasoquista, satanista e ecumênica!</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agem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6175" y="7938"/>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8"/>
          <p:cNvSpPr txBox="1">
            <a:spLocks noChangeArrowheads="1"/>
          </p:cNvSpPr>
          <p:nvPr/>
        </p:nvSpPr>
        <p:spPr bwMode="auto">
          <a:xfrm>
            <a:off x="2559544" y="1732578"/>
            <a:ext cx="4032448" cy="255454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defRPr/>
            </a:pPr>
            <a:r>
              <a:rPr lang="pt-BR" altLang="pt-BR" sz="4000" dirty="0" smtClean="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Afinal, qual a razão da Modificação do corpo?</a:t>
            </a:r>
            <a:endPar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8" y="881063"/>
            <a:ext cx="88900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ChangeArrowheads="1"/>
          </p:cNvSpPr>
          <p:nvPr/>
        </p:nvSpPr>
        <p:spPr bwMode="auto">
          <a:xfrm>
            <a:off x="147275" y="4158925"/>
            <a:ext cx="88900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defRPr/>
            </a:pPr>
            <a:r>
              <a:rPr lang="pt-PT"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Qualquer comportamento intencional envolvendo </a:t>
            </a:r>
            <a:r>
              <a:rPr lang="pt-PT" altLang="pt-BR" sz="400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Berlin Sans FB" panose="020E0602020502020306" pitchFamily="34" charset="0"/>
              </a:rPr>
              <a:t>agressão direta </a:t>
            </a:r>
            <a:r>
              <a:rPr lang="pt-PT"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ao (próprio) corpo sem intenção consciente de suicídio/homicídio.</a:t>
            </a:r>
          </a:p>
        </p:txBody>
      </p:sp>
      <p:sp>
        <p:nvSpPr>
          <p:cNvPr id="3" name="Retângulo 2"/>
          <p:cNvSpPr/>
          <p:nvPr/>
        </p:nvSpPr>
        <p:spPr>
          <a:xfrm>
            <a:off x="1580873" y="200834"/>
            <a:ext cx="6022803" cy="707886"/>
          </a:xfrm>
          <a:prstGeom prst="rect">
            <a:avLst/>
          </a:prstGeom>
        </p:spPr>
        <p:txBody>
          <a:bodyPr wrap="none">
            <a:spAutoFit/>
          </a:bodyPr>
          <a:lstStyle/>
          <a:p>
            <a:pPr algn="ctr">
              <a:defRPr/>
            </a:pPr>
            <a:r>
              <a:rPr lang="pt-PT" altLang="pt-BR" sz="4000" dirty="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Mutilação e Automutilação</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299430" y="476672"/>
            <a:ext cx="856895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defRPr/>
            </a:pPr>
            <a:r>
              <a:rPr lang="pt-PT"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Os atos geralmente têm como intenção o alívio de dores físicas e emocionais.</a:t>
            </a:r>
            <a:endParaRPr lang="pt-PT" altLang="pt-BR" dirty="0" smtClean="0">
              <a:solidFill>
                <a:schemeClr val="hlink"/>
              </a:solidFill>
              <a:latin typeface="Arial Black" pitchFamily="34" charset="0"/>
            </a:endParaRPr>
          </a:p>
        </p:txBody>
      </p:sp>
      <p:pic>
        <p:nvPicPr>
          <p:cNvPr id="36867"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5225" y="2060575"/>
            <a:ext cx="6837363"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7988" y="1268413"/>
            <a:ext cx="60007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ChangeArrowheads="1"/>
          </p:cNvSpPr>
          <p:nvPr/>
        </p:nvSpPr>
        <p:spPr bwMode="auto">
          <a:xfrm>
            <a:off x="827088" y="476250"/>
            <a:ext cx="77041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defRPr/>
            </a:pPr>
            <a:r>
              <a:rPr lang="pt-PT" altLang="pt-BR" sz="400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Berlin Sans FB" panose="020E0602020502020306" pitchFamily="34" charset="0"/>
              </a:rPr>
              <a:t>Associação entre dor e prazer:</a:t>
            </a:r>
            <a:endParaRPr lang="pt-BR" altLang="pt-BR" sz="400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Berlin Sans FB" panose="020E0602020502020306" pitchFamily="34" charset="0"/>
            </a:endParaRPr>
          </a:p>
        </p:txBody>
      </p:sp>
      <p:sp>
        <p:nvSpPr>
          <p:cNvPr id="4" name="Rectangle 4"/>
          <p:cNvSpPr>
            <a:spLocks noChangeArrowheads="1"/>
          </p:cNvSpPr>
          <p:nvPr/>
        </p:nvSpPr>
        <p:spPr bwMode="auto">
          <a:xfrm>
            <a:off x="827584" y="5529426"/>
            <a:ext cx="77041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defRPr/>
            </a:pPr>
            <a:r>
              <a:rPr lang="pt-PT"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Dor como gatilho para o prazer!</a:t>
            </a:r>
            <a:endParaRPr lang="pt-BR"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sz="quarter"/>
          </p:nvPr>
        </p:nvSpPr>
        <p:spPr>
          <a:xfrm>
            <a:off x="1619671" y="36513"/>
            <a:ext cx="6836941" cy="1016223"/>
          </a:xfrm>
        </p:spPr>
        <p:txBody>
          <a:bodyPr/>
          <a:lstStyle/>
          <a:p>
            <a:pPr>
              <a:defRPr/>
            </a:pPr>
            <a:r>
              <a:rPr lang="pt-BR" sz="48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ea typeface="+mn-ea"/>
                <a:cs typeface="+mn-cs"/>
              </a:rPr>
              <a:t>Para não esquecer:</a:t>
            </a:r>
          </a:p>
        </p:txBody>
      </p:sp>
      <p:pic>
        <p:nvPicPr>
          <p:cNvPr id="38915" name="Imagem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138488"/>
            <a:ext cx="4932362" cy="494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ítulo 2"/>
          <p:cNvSpPr>
            <a:spLocks noGrp="1"/>
          </p:cNvSpPr>
          <p:nvPr>
            <p:ph type="subTitle" sz="quarter" idx="1"/>
          </p:nvPr>
        </p:nvSpPr>
        <p:spPr>
          <a:xfrm>
            <a:off x="657192" y="1212744"/>
            <a:ext cx="6241168" cy="1752600"/>
          </a:xfrm>
        </p:spPr>
        <p:txBody>
          <a:bodyPr/>
          <a:lstStyle/>
          <a:p>
            <a:pPr algn="l">
              <a:defRPr/>
            </a:pPr>
            <a:r>
              <a:rPr lang="pt-BR" sz="3600" kern="12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Berlin Sans FB" panose="020E0602020502020306" pitchFamily="34" charset="0"/>
              </a:rPr>
              <a:t>. Para a psiquiatria é mutilação</a:t>
            </a:r>
          </a:p>
          <a:p>
            <a:pPr algn="l">
              <a:defRPr/>
            </a:pPr>
            <a:r>
              <a:rPr lang="pt-BR" sz="36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 Ainda é estigmatizada</a:t>
            </a:r>
          </a:p>
          <a:p>
            <a:pPr algn="l">
              <a:defRPr/>
            </a:pPr>
            <a:r>
              <a:rPr lang="pt-BR" sz="3600" kern="12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Berlin Sans FB" panose="020E0602020502020306" pitchFamily="34" charset="0"/>
              </a:rPr>
              <a:t>. Também está </a:t>
            </a:r>
            <a:endParaRPr lang="pt-BR" sz="3600" kern="120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Berlin Sans FB" panose="020E0602020502020306" pitchFamily="34" charset="0"/>
            </a:endParaRPr>
          </a:p>
          <a:p>
            <a:pPr algn="l">
              <a:defRPr/>
            </a:pPr>
            <a:r>
              <a:rPr lang="pt-BR" sz="3600" kern="120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Berlin Sans FB" panose="020E0602020502020306" pitchFamily="34" charset="0"/>
              </a:rPr>
              <a:t>relacionada </a:t>
            </a:r>
            <a:r>
              <a:rPr lang="pt-BR" sz="3600" kern="12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Berlin Sans FB" panose="020E0602020502020306" pitchFamily="34" charset="0"/>
              </a:rPr>
              <a:t>a </a:t>
            </a:r>
            <a:endParaRPr lang="pt-BR" sz="3600" kern="120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Berlin Sans FB" panose="020E0602020502020306" pitchFamily="34" charset="0"/>
            </a:endParaRPr>
          </a:p>
          <a:p>
            <a:pPr algn="l">
              <a:defRPr/>
            </a:pPr>
            <a:r>
              <a:rPr lang="pt-BR" sz="3600" kern="120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Berlin Sans FB" panose="020E0602020502020306" pitchFamily="34" charset="0"/>
              </a:rPr>
              <a:t>grupos </a:t>
            </a:r>
            <a:r>
              <a:rPr lang="pt-BR" sz="3600" kern="1200" dirty="0">
                <a:ln w="18415" cmpd="sng">
                  <a:solidFill>
                    <a:srgbClr val="FFFF00"/>
                  </a:solidFill>
                  <a:prstDash val="solid"/>
                </a:ln>
                <a:solidFill>
                  <a:srgbClr val="FFFF00"/>
                </a:solidFill>
                <a:effectLst>
                  <a:outerShdw blurRad="63500" dir="3600000" algn="tl" rotWithShape="0">
                    <a:srgbClr val="000000">
                      <a:alpha val="70000"/>
                    </a:srgbClr>
                  </a:outerShdw>
                </a:effectLst>
                <a:latin typeface="Berlin Sans FB" panose="020E0602020502020306" pitchFamily="34" charset="0"/>
              </a:rPr>
              <a:t>violentos</a:t>
            </a:r>
          </a:p>
          <a:p>
            <a:pPr algn="l">
              <a:defRPr/>
            </a:pPr>
            <a:r>
              <a:rPr lang="pt-BR" sz="36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 + desejada por </a:t>
            </a:r>
          </a:p>
          <a:p>
            <a:pPr algn="l">
              <a:defRPr/>
            </a:pPr>
            <a:r>
              <a:rPr lang="pt-BR" sz="36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mulheres do que </a:t>
            </a:r>
          </a:p>
          <a:p>
            <a:pPr algn="l">
              <a:defRPr/>
            </a:pPr>
            <a:r>
              <a:rPr lang="pt-BR" sz="3600" kern="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homens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0962" name="Text Box 8"/>
          <p:cNvSpPr txBox="1">
            <a:spLocks noChangeArrowheads="1"/>
          </p:cNvSpPr>
          <p:nvPr/>
        </p:nvSpPr>
        <p:spPr bwMode="auto">
          <a:xfrm>
            <a:off x="468313" y="1988840"/>
            <a:ext cx="8207375"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defRPr/>
            </a:pPr>
            <a:r>
              <a:rPr lang="pt-PT" altLang="pt-BR" sz="1400" dirty="0" smtClean="0">
                <a:latin typeface="Arial Black" pitchFamily="34" charset="0"/>
              </a:rPr>
              <a:t> </a:t>
            </a:r>
            <a:r>
              <a:rPr lang="pt-PT"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 Traz escândalo ou fere a consciência alheia?</a:t>
            </a:r>
          </a:p>
          <a:p>
            <a:pPr eaLnBrk="1" hangingPunct="1">
              <a:spcBef>
                <a:spcPct val="0"/>
              </a:spcBef>
              <a:buClrTx/>
              <a:buSzTx/>
              <a:buFontTx/>
              <a:buNone/>
              <a:defRPr/>
            </a:pPr>
            <a:endParaRPr lang="pt-PT"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endParaRPr>
          </a:p>
          <a:p>
            <a:pPr eaLnBrk="1" hangingPunct="1">
              <a:spcBef>
                <a:spcPct val="0"/>
              </a:spcBef>
              <a:buClrTx/>
              <a:buSzTx/>
              <a:buFontTx/>
              <a:buNone/>
              <a:defRPr/>
            </a:pPr>
            <a:r>
              <a:rPr lang="pt-PT"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 Deforma a dignidade humana?</a:t>
            </a:r>
          </a:p>
          <a:p>
            <a:pPr eaLnBrk="1" hangingPunct="1">
              <a:spcBef>
                <a:spcPct val="0"/>
              </a:spcBef>
              <a:buClrTx/>
              <a:buSzTx/>
              <a:buFontTx/>
              <a:buNone/>
              <a:defRPr/>
            </a:pPr>
            <a:endParaRPr lang="pt-PT"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endParaRPr>
          </a:p>
          <a:p>
            <a:pPr eaLnBrk="1" hangingPunct="1">
              <a:spcBef>
                <a:spcPct val="0"/>
              </a:spcBef>
              <a:buClrTx/>
              <a:buSzTx/>
              <a:buFontTx/>
              <a:buNone/>
              <a:defRPr/>
            </a:pPr>
            <a:r>
              <a:rPr lang="pt-PT"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 Envolve magia, ocultismo, idolatria, exploração e malignidade</a:t>
            </a:r>
          </a:p>
        </p:txBody>
      </p:sp>
      <p:sp>
        <p:nvSpPr>
          <p:cNvPr id="40963" name="Text Box 10"/>
          <p:cNvSpPr txBox="1">
            <a:spLocks noChangeArrowheads="1"/>
          </p:cNvSpPr>
          <p:nvPr/>
        </p:nvSpPr>
        <p:spPr bwMode="auto">
          <a:xfrm>
            <a:off x="812800" y="332656"/>
            <a:ext cx="75612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defRPr/>
            </a:pPr>
            <a:r>
              <a:rPr lang="pt-PT" altLang="pt-BR" sz="400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Berlin Sans FB" panose="020E0602020502020306" pitchFamily="34" charset="0"/>
              </a:rPr>
              <a:t>O CRISTÃO DEVE USAR PIERCING OU TATUAGEM?</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8"/>
          <p:cNvSpPr txBox="1">
            <a:spLocks noChangeArrowheads="1"/>
          </p:cNvSpPr>
          <p:nvPr/>
        </p:nvSpPr>
        <p:spPr bwMode="auto">
          <a:xfrm>
            <a:off x="251521" y="260648"/>
            <a:ext cx="8640960" cy="624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marL="571500" indent="-571500" eaLnBrk="1" hangingPunct="1">
              <a:spcBef>
                <a:spcPct val="0"/>
              </a:spcBef>
              <a:buClrTx/>
              <a:buSzTx/>
              <a:buFontTx/>
              <a:buChar char="-"/>
              <a:defRPr/>
            </a:pPr>
            <a:r>
              <a:rPr lang="pt-PT"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Apresenta alguma aparência do mal?</a:t>
            </a:r>
          </a:p>
          <a:p>
            <a:pPr marL="571500" indent="-571500" eaLnBrk="1" hangingPunct="1">
              <a:spcBef>
                <a:spcPct val="0"/>
              </a:spcBef>
              <a:buClrTx/>
              <a:buSzTx/>
              <a:buFontTx/>
              <a:buChar char="-"/>
              <a:defRPr/>
            </a:pPr>
            <a:endParaRPr lang="pt-PT"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endParaRPr>
          </a:p>
          <a:p>
            <a:pPr marL="571500" indent="-571500" eaLnBrk="1" hangingPunct="1">
              <a:spcBef>
                <a:spcPct val="0"/>
              </a:spcBef>
              <a:buClrTx/>
              <a:buSzTx/>
              <a:buFontTx/>
              <a:buChar char="-"/>
              <a:defRPr/>
            </a:pPr>
            <a:r>
              <a:rPr lang="pt-PT"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Viola a autoridade dos pais, governo etc?</a:t>
            </a:r>
          </a:p>
          <a:p>
            <a:pPr marL="571500" indent="-571500" eaLnBrk="1" hangingPunct="1">
              <a:spcBef>
                <a:spcPct val="0"/>
              </a:spcBef>
              <a:buClrTx/>
              <a:buSzTx/>
              <a:buFontTx/>
              <a:buChar char="-"/>
              <a:defRPr/>
            </a:pPr>
            <a:endParaRPr lang="pt-PT"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endParaRPr>
          </a:p>
          <a:p>
            <a:pPr marL="571500" indent="-571500" eaLnBrk="1" hangingPunct="1">
              <a:spcBef>
                <a:spcPct val="0"/>
              </a:spcBef>
              <a:buClrTx/>
              <a:buSzTx/>
              <a:buFontTx/>
              <a:buChar char="-"/>
              <a:defRPr/>
            </a:pPr>
            <a:r>
              <a:rPr lang="pt-PT"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Traz edificação ou a glória de Deus?</a:t>
            </a:r>
          </a:p>
          <a:p>
            <a:pPr marL="571500" indent="-571500" eaLnBrk="1" hangingPunct="1">
              <a:spcBef>
                <a:spcPct val="0"/>
              </a:spcBef>
              <a:buClrTx/>
              <a:buSzTx/>
              <a:buFontTx/>
              <a:buChar char="-"/>
              <a:defRPr/>
            </a:pPr>
            <a:endParaRPr lang="pt-PT"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endParaRPr>
          </a:p>
          <a:p>
            <a:pPr eaLnBrk="1" hangingPunct="1">
              <a:spcBef>
                <a:spcPct val="0"/>
              </a:spcBef>
              <a:buClrTx/>
              <a:buSzTx/>
              <a:buFontTx/>
              <a:buNone/>
              <a:defRPr/>
            </a:pPr>
            <a:r>
              <a:rPr lang="pt-PT"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 Prejudicará outros ou fará mal ao meu corpo?</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upo 4"/>
          <p:cNvGrpSpPr>
            <a:grpSpLocks/>
          </p:cNvGrpSpPr>
          <p:nvPr/>
        </p:nvGrpSpPr>
        <p:grpSpPr bwMode="auto">
          <a:xfrm>
            <a:off x="6230938" y="1924050"/>
            <a:ext cx="1862137" cy="4929188"/>
            <a:chOff x="6231596" y="1924230"/>
            <a:chExt cx="1861498" cy="4928551"/>
          </a:xfrm>
        </p:grpSpPr>
        <p:pic>
          <p:nvPicPr>
            <p:cNvPr id="5125"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6235719" y="4395331"/>
              <a:ext cx="1857375"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Imagem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1596" y="1924230"/>
              <a:ext cx="1861498"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3" name="Imagem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0" y="3175"/>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5"/>
          <p:cNvSpPr txBox="1">
            <a:spLocks noChangeArrowheads="1"/>
          </p:cNvSpPr>
          <p:nvPr/>
        </p:nvSpPr>
        <p:spPr bwMode="auto">
          <a:xfrm>
            <a:off x="572960" y="7448"/>
            <a:ext cx="835292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itchFamily="34" charset="0"/>
              </a:defRPr>
            </a:lvl1pPr>
            <a:lvl2pPr marL="742950" indent="-285750" eaLnBrk="0" hangingPunct="0">
              <a:defRPr>
                <a:solidFill>
                  <a:schemeClr val="tx1"/>
                </a:solidFill>
                <a:latin typeface="Verdana" pitchFamily="34" charset="0"/>
              </a:defRPr>
            </a:lvl2pPr>
            <a:lvl3pPr marL="1143000" indent="-228600" eaLnBrk="0" hangingPunct="0">
              <a:defRPr>
                <a:solidFill>
                  <a:schemeClr val="tx1"/>
                </a:solidFill>
                <a:latin typeface="Verdana" pitchFamily="34" charset="0"/>
              </a:defRPr>
            </a:lvl3pPr>
            <a:lvl4pPr marL="1600200" indent="-228600" eaLnBrk="0" hangingPunct="0">
              <a:defRPr>
                <a:solidFill>
                  <a:schemeClr val="tx1"/>
                </a:solidFill>
                <a:latin typeface="Verdana" pitchFamily="34" charset="0"/>
              </a:defRPr>
            </a:lvl4pPr>
            <a:lvl5pPr marL="2057400" indent="-228600" eaLnBrk="0" hangingPunct="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eaLnBrk="1" hangingPunct="1">
              <a:spcBef>
                <a:spcPct val="50000"/>
              </a:spcBef>
              <a:defRPr/>
            </a:pPr>
            <a:r>
              <a:rPr lang="pt-BR" sz="40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Celtas, Egípcios, </a:t>
            </a:r>
            <a:r>
              <a:rPr 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Persas, </a:t>
            </a:r>
            <a:r>
              <a:rPr lang="pt-BR" sz="40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nativos da </a:t>
            </a:r>
            <a:r>
              <a:rPr 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				Polinésia, Filipinas, 				Nova </a:t>
            </a:r>
            <a:r>
              <a:rPr lang="pt-BR" sz="40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Zelândia (maoris</a:t>
            </a:r>
            <a:r>
              <a:rPr 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a:t>
            </a:r>
            <a:endParaRPr lang="pt-BR" sz="40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295400" y="282456"/>
            <a:ext cx="6553200" cy="701675"/>
          </a:xfrm>
          <a:prstGeom prst="rect">
            <a:avLst/>
          </a:prstGeom>
          <a:noFill/>
          <a:ln>
            <a:noFill/>
          </a:ln>
          <a:effectLst>
            <a:outerShdw dist="71842"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50000"/>
              </a:spcBef>
              <a:buClrTx/>
              <a:buSzTx/>
              <a:buFontTx/>
              <a:buNone/>
              <a:defRPr/>
            </a:pPr>
            <a:r>
              <a:rPr lang="pt-BR" altLang="pt-BR" sz="400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Berlin Sans FB" panose="020E0602020502020306" pitchFamily="34" charset="0"/>
              </a:rPr>
              <a:t>O QUE A BÍBLIA DIZ?</a:t>
            </a:r>
          </a:p>
        </p:txBody>
      </p:sp>
      <p:sp>
        <p:nvSpPr>
          <p:cNvPr id="43011" name="Text Box 6"/>
          <p:cNvSpPr txBox="1">
            <a:spLocks noChangeArrowheads="1"/>
          </p:cNvSpPr>
          <p:nvPr/>
        </p:nvSpPr>
        <p:spPr bwMode="auto">
          <a:xfrm>
            <a:off x="628522" y="2276872"/>
            <a:ext cx="793115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defRPr/>
            </a:pPr>
            <a:r>
              <a:rPr lang="pt-BR"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“Não fareis lacerações na vossa carne... nem no vosso corpo imprimireis qualquer marca. Eu sou o Senhor.” </a:t>
            </a:r>
            <a:r>
              <a:rPr lang="pt-BR" altLang="pt-BR"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Lv</a:t>
            </a:r>
            <a:r>
              <a:rPr lang="pt-BR" altLang="pt-B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 19:89</a:t>
            </a:r>
            <a:endParaRPr lang="pt-BR" altLang="pt-BR" sz="1800" i="1" dirty="0" smtClean="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1295400" y="282456"/>
            <a:ext cx="6553200" cy="701675"/>
          </a:xfrm>
          <a:prstGeom prst="rect">
            <a:avLst/>
          </a:prstGeom>
          <a:noFill/>
          <a:ln>
            <a:noFill/>
          </a:ln>
          <a:effectLst>
            <a:outerShdw dist="71842"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50000"/>
              </a:spcBef>
              <a:buClrTx/>
              <a:buSzTx/>
              <a:buFontTx/>
              <a:buNone/>
              <a:defRPr/>
            </a:pPr>
            <a:r>
              <a:rPr lang="pt-BR" altLang="pt-BR" sz="4000"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Berlin Sans FB" panose="020E0602020502020306" pitchFamily="34" charset="0"/>
              </a:rPr>
              <a:t>O QUE A BÍBLIA DIZ?</a:t>
            </a:r>
          </a:p>
        </p:txBody>
      </p:sp>
      <p:sp>
        <p:nvSpPr>
          <p:cNvPr id="4" name="Rectangle 8"/>
          <p:cNvSpPr>
            <a:spLocks noChangeArrowheads="1"/>
          </p:cNvSpPr>
          <p:nvPr/>
        </p:nvSpPr>
        <p:spPr bwMode="auto">
          <a:xfrm>
            <a:off x="755576" y="2132856"/>
            <a:ext cx="792162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defRPr/>
            </a:pPr>
            <a:r>
              <a:rPr lang="pt-BR"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“Vocês não sabem que são Santuário de Deus, e que o Espírito de Deus habita em vocês?</a:t>
            </a:r>
          </a:p>
          <a:p>
            <a:pPr eaLnBrk="1" hangingPunct="1">
              <a:spcBef>
                <a:spcPct val="0"/>
              </a:spcBef>
              <a:buClrTx/>
              <a:buSzTx/>
              <a:buFontTx/>
              <a:buNone/>
              <a:defRPr/>
            </a:pPr>
            <a:r>
              <a:rPr lang="pt-BR" altLang="pt-BR"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Se alguém destruir o santuário de Deus, Deus o destruirá...” </a:t>
            </a:r>
            <a:r>
              <a:rPr lang="pt-BR" altLang="pt-BR" sz="2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ICo</a:t>
            </a:r>
            <a:r>
              <a:rPr lang="pt-BR" altLang="pt-BR" sz="2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Berlin Sans FB" panose="020E0602020502020306" pitchFamily="34" charset="0"/>
              </a:rPr>
              <a:t> 3:16-17</a:t>
            </a:r>
            <a:endParaRPr lang="pt-BR" altLang="pt-BR" sz="2400" dirty="0" smtClean="0">
              <a:solidFill>
                <a:srgbClr val="FFFF00"/>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215900" y="469900"/>
            <a:ext cx="44989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defRPr/>
            </a:pPr>
            <a:r>
              <a:rPr lang="pt-PT"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James Cook </a:t>
            </a:r>
            <a:r>
              <a:rPr lang="pt-PT" altLang="pt-BR" i="1" dirty="0" smtClean="0">
                <a:solidFill>
                  <a:srgbClr val="FFFF00"/>
                </a:solidFill>
                <a:latin typeface="Arial Black" pitchFamily="34" charset="0"/>
              </a:rPr>
              <a:t> </a:t>
            </a:r>
          </a:p>
          <a:p>
            <a:pPr algn="ctr" eaLnBrk="1" hangingPunct="1">
              <a:spcBef>
                <a:spcPct val="0"/>
              </a:spcBef>
              <a:buClrTx/>
              <a:buSzTx/>
              <a:buFontTx/>
              <a:buNone/>
              <a:defRPr/>
            </a:pPr>
            <a:r>
              <a:rPr lang="pt-PT"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Tattoo =</a:t>
            </a: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 </a:t>
            </a:r>
            <a:r>
              <a:rPr lang="pt-BR" altLang="pt-BR" sz="40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a:t>
            </a:r>
            <a:r>
              <a:rPr lang="pt-BR" altLang="pt-BR" sz="4000" dirty="0" err="1">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tatau</a:t>
            </a: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a:t>
            </a:r>
            <a:r>
              <a:rPr lang="pt-PT"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 </a:t>
            </a:r>
            <a:endParaRPr lang="pt-PT" altLang="pt-BR" sz="40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p:txBody>
      </p:sp>
      <p:pic>
        <p:nvPicPr>
          <p:cNvPr id="6147" name="Picture 9" descr="james%20cook%2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3" y="1989138"/>
            <a:ext cx="3598862"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9" name="Rectangle 19"/>
          <p:cNvSpPr>
            <a:spLocks noChangeArrowheads="1"/>
          </p:cNvSpPr>
          <p:nvPr/>
        </p:nvSpPr>
        <p:spPr bwMode="auto">
          <a:xfrm>
            <a:off x="4572347" y="4572540"/>
            <a:ext cx="4283967" cy="1938992"/>
          </a:xfrm>
          <a:prstGeom prst="rect">
            <a:avLst/>
          </a:prstGeom>
          <a:noFill/>
          <a:ln w="9525">
            <a:noFill/>
            <a:miter lim="800000"/>
            <a:headEnd/>
            <a:tailEnd/>
          </a:ln>
          <a:effectLst>
            <a:outerShdw dist="53882" dir="2700000" algn="ctr" rotWithShape="0">
              <a:srgbClr val="000000"/>
            </a:outerShdw>
          </a:effectLst>
        </p:spPr>
        <p:txBody>
          <a:bodyPr>
            <a:spAutoFit/>
          </a:bodyPr>
          <a:lstStyle/>
          <a:p>
            <a:pPr algn="ctr">
              <a:defRPr/>
            </a:pPr>
            <a:r>
              <a:rPr lang="pt-PT" sz="40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Máquina elétrica Samuel O’Reilly 1891</a:t>
            </a:r>
          </a:p>
        </p:txBody>
      </p:sp>
      <p:pic>
        <p:nvPicPr>
          <p:cNvPr id="6149" name="Imagem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0638" y="239713"/>
            <a:ext cx="3227387" cy="432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agem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50888"/>
            <a:ext cx="9144000"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AutoShape 10" descr="logo">
            <a:hlinkClick r:id="rId4"/>
          </p:cNvPr>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endParaRPr lang="pt-BR" altLang="pt-BR"/>
          </a:p>
        </p:txBody>
      </p:sp>
      <p:sp>
        <p:nvSpPr>
          <p:cNvPr id="2" name="Rectangle 13"/>
          <p:cNvSpPr>
            <a:spLocks noChangeArrowheads="1"/>
          </p:cNvSpPr>
          <p:nvPr/>
        </p:nvSpPr>
        <p:spPr bwMode="auto">
          <a:xfrm>
            <a:off x="467544" y="2196147"/>
            <a:ext cx="3456384" cy="4401205"/>
          </a:xfrm>
          <a:prstGeom prst="rect">
            <a:avLst/>
          </a:prstGeom>
          <a:noFill/>
          <a:ln>
            <a:noFill/>
          </a:ln>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 typeface="Wingdings" pitchFamily="2" charset="2"/>
              <a:buNone/>
              <a:defRPr/>
            </a:pPr>
            <a:r>
              <a:rPr lang="pt-PT" altLang="pt-BR" sz="4000" dirty="0" smtClean="0">
                <a:ln w="18415" cmpd="sng">
                  <a:solidFill>
                    <a:srgbClr val="FFFF00"/>
                  </a:solidFill>
                  <a:prstDash val="solid"/>
                </a:ln>
                <a:solidFill>
                  <a:srgbClr val="FFFF00"/>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A onda atual que inclui o piercing vem dos hippies  e punks e da influência do hard-rock. </a:t>
            </a:r>
          </a:p>
        </p:txBody>
      </p:sp>
      <p:sp>
        <p:nvSpPr>
          <p:cNvPr id="6149" name="Text Box 24"/>
          <p:cNvSpPr txBox="1">
            <a:spLocks noChangeArrowheads="1"/>
          </p:cNvSpPr>
          <p:nvPr/>
        </p:nvSpPr>
        <p:spPr bwMode="auto">
          <a:xfrm>
            <a:off x="250825" y="116632"/>
            <a:ext cx="86407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spcBef>
                <a:spcPct val="0"/>
              </a:spcBef>
              <a:buClrTx/>
              <a:buSzTx/>
              <a:buFontTx/>
              <a:buNone/>
              <a:defRPr/>
            </a:pP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O </a:t>
            </a:r>
            <a:r>
              <a:rPr lang="pt-BR" altLang="pt-BR" sz="4000" dirty="0" err="1"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piercing</a:t>
            </a: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 é considerado mais agressivo do que a “</a:t>
            </a:r>
            <a:r>
              <a:rPr lang="pt-BR" altLang="pt-BR" sz="4000" dirty="0" err="1"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tattoo</a:t>
            </a:r>
            <a:r>
              <a:rPr lang="pt-BR"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m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7563" y="0"/>
            <a:ext cx="5786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7"/>
          <p:cNvSpPr txBox="1">
            <a:spLocks noChangeArrowheads="1"/>
          </p:cNvSpPr>
          <p:nvPr/>
        </p:nvSpPr>
        <p:spPr bwMode="auto">
          <a:xfrm>
            <a:off x="359202" y="1132858"/>
            <a:ext cx="2998140" cy="459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algn="ctr" eaLnBrk="1" hangingPunct="1">
              <a:lnSpc>
                <a:spcPct val="150000"/>
              </a:lnSpc>
              <a:spcBef>
                <a:spcPct val="0"/>
              </a:spcBef>
              <a:buClrTx/>
              <a:buSzTx/>
              <a:buFontTx/>
              <a:buNone/>
              <a:defRPr/>
            </a:pPr>
            <a:r>
              <a:rPr lang="pt-PT"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PERIGOS </a:t>
            </a:r>
          </a:p>
          <a:p>
            <a:pPr algn="ctr" eaLnBrk="1" hangingPunct="1">
              <a:lnSpc>
                <a:spcPct val="150000"/>
              </a:lnSpc>
              <a:spcBef>
                <a:spcPct val="0"/>
              </a:spcBef>
              <a:buClrTx/>
              <a:buSzTx/>
              <a:buFontTx/>
              <a:buNone/>
              <a:defRPr/>
            </a:pPr>
            <a:r>
              <a:rPr lang="pt-PT"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DA TATUAGEM</a:t>
            </a:r>
          </a:p>
          <a:p>
            <a:pPr algn="ctr" eaLnBrk="1" hangingPunct="1">
              <a:lnSpc>
                <a:spcPct val="150000"/>
              </a:lnSpc>
              <a:spcBef>
                <a:spcPct val="0"/>
              </a:spcBef>
              <a:buClrTx/>
              <a:buSzTx/>
              <a:buFontTx/>
              <a:buNone/>
              <a:defRPr/>
            </a:pPr>
            <a:r>
              <a:rPr lang="pt-PT"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E</a:t>
            </a:r>
          </a:p>
          <a:p>
            <a:pPr algn="ctr" eaLnBrk="1" hangingPunct="1">
              <a:lnSpc>
                <a:spcPct val="150000"/>
              </a:lnSpc>
              <a:spcBef>
                <a:spcPct val="0"/>
              </a:spcBef>
              <a:buClrTx/>
              <a:buSzTx/>
              <a:buFontTx/>
              <a:buNone/>
              <a:defRPr/>
            </a:pPr>
            <a:r>
              <a:rPr lang="pt-PT" altLang="pt-BR" sz="40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PIERCING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agem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71900" y="-458788"/>
            <a:ext cx="5907088" cy="501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Subtítulo 2"/>
          <p:cNvSpPr>
            <a:spLocks noGrp="1"/>
          </p:cNvSpPr>
          <p:nvPr>
            <p:ph type="subTitle" sz="quarter" idx="1"/>
          </p:nvPr>
        </p:nvSpPr>
        <p:spPr>
          <a:xfrm>
            <a:off x="344712" y="236880"/>
            <a:ext cx="7920037" cy="154136"/>
          </a:xfrm>
        </p:spPr>
        <p:txBody>
          <a:bodyPr/>
          <a:lstStyle/>
          <a:p>
            <a:pPr algn="l">
              <a:spcBef>
                <a:spcPct val="0"/>
              </a:spcBef>
              <a:defRPr/>
            </a:pPr>
            <a:r>
              <a:rPr lang="pt-PT" altLang="pt-BR" sz="4000" kern="12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Infecções bacterianas e </a:t>
            </a:r>
            <a:r>
              <a:rPr lang="pt-PT" altLang="pt-BR" sz="4000" kern="12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virais</a:t>
            </a:r>
          </a:p>
          <a:p>
            <a:pPr algn="l">
              <a:spcBef>
                <a:spcPct val="0"/>
              </a:spcBef>
              <a:defRPr/>
            </a:pPr>
            <a:endParaRPr lang="pt-PT" altLang="pt-BR" sz="1400" kern="12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a:p>
            <a:pPr algn="l">
              <a:spcBef>
                <a:spcPct val="0"/>
              </a:spcBef>
              <a:defRPr/>
            </a:pPr>
            <a:r>
              <a:rPr lang="pt-PT" altLang="pt-BR" sz="4000" kern="12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Irritações</a:t>
            </a:r>
          </a:p>
          <a:p>
            <a:pPr algn="l">
              <a:spcBef>
                <a:spcPct val="0"/>
              </a:spcBef>
              <a:defRPr/>
            </a:pPr>
            <a:endParaRPr lang="pt-PT" altLang="pt-BR" sz="1400" kern="12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a:p>
            <a:pPr algn="l">
              <a:spcBef>
                <a:spcPct val="0"/>
              </a:spcBef>
              <a:defRPr/>
            </a:pPr>
            <a:r>
              <a:rPr lang="pt-PT" altLang="pt-BR" sz="4000" kern="12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Reações </a:t>
            </a:r>
            <a:r>
              <a:rPr lang="pt-PT" altLang="pt-BR" sz="4000" kern="12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Alérgicas</a:t>
            </a:r>
          </a:p>
          <a:p>
            <a:pPr algn="l">
              <a:spcBef>
                <a:spcPct val="0"/>
              </a:spcBef>
              <a:defRPr/>
            </a:pPr>
            <a:endParaRPr lang="pt-PT" altLang="pt-BR" sz="1400" kern="12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a:p>
            <a:pPr algn="l">
              <a:spcBef>
                <a:spcPct val="0"/>
              </a:spcBef>
              <a:defRPr/>
            </a:pPr>
            <a:r>
              <a:rPr lang="pt-PT" altLang="pt-BR" sz="4000" kern="12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Danos </a:t>
            </a:r>
            <a:r>
              <a:rPr lang="pt-PT" altLang="pt-BR" sz="4000" kern="12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a vasos </a:t>
            </a:r>
            <a:r>
              <a:rPr lang="pt-PT" altLang="pt-BR" sz="4000" kern="12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sanguineos</a:t>
            </a:r>
            <a:endParaRPr lang="pt-PT" altLang="pt-BR" sz="4000" kern="12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a:p>
            <a:pPr algn="l">
              <a:spcBef>
                <a:spcPct val="0"/>
              </a:spcBef>
              <a:defRPr/>
            </a:pPr>
            <a:endParaRPr lang="pt-PT" altLang="pt-BR" sz="1400" kern="12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a:p>
            <a:pPr algn="l">
              <a:spcBef>
                <a:spcPct val="0"/>
              </a:spcBef>
              <a:defRPr/>
            </a:pPr>
            <a:r>
              <a:rPr lang="pt-PT" altLang="pt-BR" sz="4000" kern="12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Cicatrizes</a:t>
            </a:r>
            <a:endParaRPr lang="pt-PT" altLang="pt-BR" sz="4000" kern="12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a:p>
            <a:pPr algn="l">
              <a:spcBef>
                <a:spcPct val="0"/>
              </a:spcBef>
              <a:defRPr/>
            </a:pPr>
            <a:endParaRPr lang="pt-PT" altLang="pt-BR" sz="1400" kern="12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a:p>
            <a:pPr algn="l">
              <a:spcBef>
                <a:spcPct val="0"/>
              </a:spcBef>
              <a:defRPr/>
            </a:pPr>
            <a:r>
              <a:rPr lang="pt-PT" altLang="pt-BR" sz="4000" kern="12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Língua </a:t>
            </a:r>
            <a:r>
              <a:rPr lang="pt-PT" altLang="pt-BR" sz="4000" kern="12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 Pode provocar fendas nos dentes e infecção geral.</a:t>
            </a:r>
          </a:p>
          <a:p>
            <a:pPr algn="l">
              <a:spcBef>
                <a:spcPct val="0"/>
              </a:spcBef>
              <a:defRPr/>
            </a:pPr>
            <a:endParaRPr lang="pt-PT" altLang="pt-BR" sz="1400" kern="12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a:p>
            <a:pPr algn="l">
              <a:spcBef>
                <a:spcPct val="0"/>
              </a:spcBef>
              <a:defRPr/>
            </a:pPr>
            <a:r>
              <a:rPr lang="pt-PT" altLang="pt-BR" sz="4000" kern="1200" dirty="0" smtClean="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Ver </a:t>
            </a:r>
            <a:r>
              <a:rPr lang="pt-PT" altLang="pt-BR" sz="4000" kern="12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site da ANVISA</a:t>
            </a:r>
            <a:endParaRPr lang="pt-BR" altLang="pt-BR" sz="4000" kern="12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625" y="1052513"/>
            <a:ext cx="3792538"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7" descr="tongue-inf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4175" y="3433763"/>
            <a:ext cx="4643438"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8" descr="candytong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771525"/>
            <a:ext cx="35814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4788023" y="139835"/>
            <a:ext cx="3456384" cy="707886"/>
          </a:xfrm>
          <a:prstGeom prst="rect">
            <a:avLst/>
          </a:prstGeom>
          <a:noFill/>
        </p:spPr>
        <p:txBody>
          <a:bodyPr>
            <a:spAutoFit/>
          </a:bodyPr>
          <a:lstStyle/>
          <a:p>
            <a:pPr algn="ctr">
              <a:defRPr/>
            </a:pPr>
            <a:r>
              <a:rPr lang="pt-BR" sz="4000" dirty="0">
                <a:ln w="18415" cmpd="sng">
                  <a:solidFill>
                    <a:srgbClr val="FFFFFF"/>
                  </a:solidFill>
                  <a:prstDash val="solid"/>
                </a:ln>
                <a:solidFill>
                  <a:srgbClr val="FFFFFF"/>
                </a:solidFill>
                <a:effectLst>
                  <a:glow rad="101600">
                    <a:srgbClr val="000000">
                      <a:alpha val="60000"/>
                    </a:srgbClr>
                  </a:glow>
                  <a:outerShdw blurRad="63500" dir="3600000" algn="tl" rotWithShape="0">
                    <a:srgbClr val="000000">
                      <a:alpha val="70000"/>
                    </a:srgbClr>
                  </a:outerShdw>
                </a:effectLst>
                <a:latin typeface="Berlin Sans FB" panose="020E0602020502020306" pitchFamily="34" charset="0"/>
              </a:rPr>
              <a:t>Infecção</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xturizado">
  <a:themeElements>
    <a:clrScheme name="Texturizado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izado">
      <a:majorFont>
        <a:latin typeface="Tahoma"/>
        <a:ea typeface=""/>
        <a:cs typeface=""/>
      </a:majorFont>
      <a:minorFont>
        <a:latin typeface="Tahoma"/>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izado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izado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izado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izado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izado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izado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izado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izado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xturizado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themeOverride>
</file>

<file path=docProps/app.xml><?xml version="1.0" encoding="utf-8"?>
<Properties xmlns="http://schemas.openxmlformats.org/officeDocument/2006/extended-properties" xmlns:vt="http://schemas.openxmlformats.org/officeDocument/2006/docPropsVTypes">
  <Template/>
  <TotalTime>2206</TotalTime>
  <Words>2829</Words>
  <Application>Microsoft Office PowerPoint</Application>
  <PresentationFormat>Apresentação na tela (4:3)</PresentationFormat>
  <Paragraphs>320</Paragraphs>
  <Slides>41</Slides>
  <Notes>32</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41</vt:i4>
      </vt:variant>
    </vt:vector>
  </HeadingPairs>
  <TitlesOfParts>
    <vt:vector size="48" baseType="lpstr">
      <vt:lpstr>Verdana</vt:lpstr>
      <vt:lpstr>Arial</vt:lpstr>
      <vt:lpstr>Tahoma</vt:lpstr>
      <vt:lpstr>Wingdings</vt:lpstr>
      <vt:lpstr>Arial Black</vt:lpstr>
      <vt:lpstr>Berlin Sans FB</vt:lpstr>
      <vt:lpstr>Texturizado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IMPLANTES</vt:lpstr>
      <vt:lpstr>Apresentação do PowerPoint</vt:lpstr>
      <vt:lpstr>Apresentação do PowerPoint</vt:lpstr>
      <vt:lpstr>Apresentação do PowerPoint</vt:lpstr>
      <vt:lpstr>Apresentação do PowerPoint</vt:lpstr>
      <vt:lpstr>Apresentação do PowerPoint</vt:lpstr>
      <vt:lpstr>Apresentação do PowerPoint</vt:lpstr>
      <vt:lpstr>Para não esquecer:</vt:lpstr>
      <vt:lpstr>Apresentação do PowerPoint</vt:lpstr>
      <vt:lpstr>Apresentação do PowerPoint</vt:lpstr>
      <vt:lpstr>Apresentação do PowerPoint</vt:lpstr>
      <vt:lpstr>Apresentação do PowerPoint</vt:lpstr>
    </vt:vector>
  </TitlesOfParts>
  <Company>ENEAS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PE-2014-C38-TATOO</dc:title>
  <dc:subject>Pastoral Estudantil</dc:subject>
  <dc:creator>eneas ribeiro</dc:creator>
  <cp:keywords>www.4tons.com</cp:keywords>
  <dc:description>Pr. MARCELO AUGUSTO DE CARVALHO</dc:description>
  <cp:lastModifiedBy>pr. marcelo carvalho</cp:lastModifiedBy>
  <cp:revision>238</cp:revision>
  <dcterms:created xsi:type="dcterms:W3CDTF">2005-04-14T18:59:49Z</dcterms:created>
  <dcterms:modified xsi:type="dcterms:W3CDTF">2015-02-24T13:03:13Z</dcterms:modified>
  <cp:category>CAPELAS 2014</cp:category>
</cp:coreProperties>
</file>