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86" r:id="rId2"/>
    <p:sldId id="319" r:id="rId3"/>
    <p:sldId id="257" r:id="rId4"/>
    <p:sldId id="316" r:id="rId5"/>
    <p:sldId id="315" r:id="rId6"/>
    <p:sldId id="287" r:id="rId7"/>
    <p:sldId id="299" r:id="rId8"/>
    <p:sldId id="300" r:id="rId9"/>
    <p:sldId id="301" r:id="rId10"/>
    <p:sldId id="314" r:id="rId11"/>
    <p:sldId id="318" r:id="rId12"/>
    <p:sldId id="327" r:id="rId13"/>
    <p:sldId id="307" r:id="rId14"/>
    <p:sldId id="306" r:id="rId15"/>
    <p:sldId id="302" r:id="rId16"/>
    <p:sldId id="328" r:id="rId17"/>
    <p:sldId id="322" r:id="rId18"/>
    <p:sldId id="325" r:id="rId19"/>
    <p:sldId id="324" r:id="rId20"/>
    <p:sldId id="323" r:id="rId21"/>
    <p:sldId id="310" r:id="rId22"/>
    <p:sldId id="304" r:id="rId23"/>
    <p:sldId id="326" r:id="rId24"/>
    <p:sldId id="308" r:id="rId25"/>
    <p:sldId id="309" r:id="rId26"/>
    <p:sldId id="329" r:id="rId27"/>
    <p:sldId id="330" r:id="rId2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107" autoAdjust="0"/>
  </p:normalViewPr>
  <p:slideViewPr>
    <p:cSldViewPr>
      <p:cViewPr varScale="1">
        <p:scale>
          <a:sx n="44" d="100"/>
          <a:sy n="44" d="100"/>
        </p:scale>
        <p:origin x="21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E658334B-BC62-4342-ACE0-E0059E5356B5}" type="datetimeFigureOut">
              <a:rPr lang="pt-BR"/>
              <a:pPr>
                <a:defRPr/>
              </a:pPr>
              <a:t>04/03/2015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Berlin Sans FB Demi" panose="020E0802020502020306" pitchFamily="34" charset="0"/>
              </a:defRPr>
            </a:lvl1pPr>
          </a:lstStyle>
          <a:p>
            <a:fld id="{B57FB06F-955A-4A81-A844-0DE4389A6C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067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sz="1400" b="1" smtClean="0">
                <a:latin typeface="Trebuchet MS" panose="020B0603020202020204" pitchFamily="34" charset="0"/>
              </a:rPr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sz="1400" b="1" smtClean="0">
                <a:latin typeface="Trebuchet MS" panose="020B0603020202020204" pitchFamily="34" charset="0"/>
              </a:rPr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Quantos de nós não nos emocionamos com o filme estrelado pelo ator Will Smith, “ A Procura da felicidade”, um pai dedicado e determinado de ter uma carreira de sucesso, e deixar um verdadeiro legado ao seu filho?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Talvez sua emoção deva ser por se identificar com este pai ou filho, ou nada disto, seja apenas por não ter um pai exemplar como gostaria.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42D6FAF-BE18-4A54-BCEC-77C4CE5F461A}" type="slidenum">
              <a:rPr lang="pt-BR" altLang="pt-BR">
                <a:latin typeface="Berlin Sans FB Demi" panose="020E0802020502020306" pitchFamily="34" charset="0"/>
              </a:rPr>
              <a:pPr/>
              <a:t>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4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6-      </a:t>
            </a:r>
            <a:r>
              <a:rPr lang="pt-BR" altLang="pt-BR" b="1" i="1" smtClean="0"/>
              <a:t>Adulto.</a:t>
            </a:r>
            <a:r>
              <a:rPr lang="pt-BR" altLang="pt-BR" smtClean="0"/>
              <a:t> Honesto, digno, sincero, amigo, amoroso e trabalhador. É o pai ideal, que está de bem consigo mesmo e com os outros. Respeita os sentimentos e opiniões dos filhos. Mostra pelo exemplo o lado certo da vida. Aberto ao diálogo, sabe aconselhar sem impor. Dá apoio e sabe ser severo na hora certa.</a:t>
            </a:r>
          </a:p>
          <a:p>
            <a:r>
              <a:rPr lang="pt-BR" altLang="pt-BR" smtClean="0"/>
              <a:t>            Esse pai não existe, dirá o leitor. Sim. Todo tipo é um abstração. Por ex., não há o normal, o esquizofrênico, o neurótico e sociopata etc.. Somos um pouco de cada um. Porém, por muitas razões, podemos estar mais próximos ou mais distantes desse ponto imaginário a que chamamos normalidade. Mas, onde estivermos, haverá um rótulo a definir nossa condição e nossos papéis. O ponto mais próximo da normalidade tem o rótulo de adulto. Para ele caminham os que pretendem viver em paz e progredir espiritualmente. </a:t>
            </a:r>
          </a:p>
          <a:p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49820D6-6B3C-448D-9A0C-C922CB294AF1}" type="slidenum">
              <a:rPr lang="pt-BR" altLang="pt-BR">
                <a:latin typeface="Berlin Sans FB Demi" panose="020E0802020502020306" pitchFamily="34" charset="0"/>
              </a:rPr>
              <a:pPr/>
              <a:t>10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9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VIDEO – PAI ENGRAÇADO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646DE719-771E-4CDB-AB46-59B2D8C8C1AB}" type="slidenum">
              <a:rPr lang="pt-BR" altLang="pt-BR">
                <a:latin typeface="Berlin Sans FB Demi" panose="020E0802020502020306" pitchFamily="34" charset="0"/>
              </a:rPr>
              <a:pPr/>
              <a:t>11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45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6-      </a:t>
            </a:r>
            <a:r>
              <a:rPr lang="pt-BR" altLang="pt-BR" b="1" i="1" smtClean="0"/>
              <a:t>Adulto.</a:t>
            </a:r>
            <a:r>
              <a:rPr lang="pt-BR" altLang="pt-BR" smtClean="0"/>
              <a:t> Honesto, digno, sincero, amigo, amoroso e trabalhador. É o pai ideal, que está de bem consigo mesmo e com os outros. Respeita os sentimentos e opiniões dos filhos. Mostra pelo exemplo o lado certo da vida. Aberto ao diálogo, sabe aconselhar sem impor. Dá apoio e sabe ser severo na hora certa.</a:t>
            </a:r>
          </a:p>
          <a:p>
            <a:r>
              <a:rPr lang="pt-BR" altLang="pt-BR" smtClean="0"/>
              <a:t>            Esse pai não existe, dirá o leitor. Sim. Todo tipo é um abstração. Por ex., não há o normal, o esquizofrênico, o neurótico e sociopata etc.. Somos um pouco de cada um. Porém, por muitas razões, podemos estar mais próximos ou mais distantes desse ponto imaginário a que chamamos normalidade. Mas, onde estivermos, haverá um rótulo a definir nossa condição e nossos papéis. O ponto mais próximo da normalidade tem o rótulo de adulto. Para ele caminham os que pretendem viver em paz e progredir espiritualmente. </a:t>
            </a:r>
          </a:p>
          <a:p>
            <a:endParaRPr lang="pt-BR" alt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A5679FB-1671-446F-94A7-67D4A15E6764}" type="slidenum">
              <a:rPr lang="pt-BR" altLang="pt-BR">
                <a:latin typeface="Berlin Sans FB Demi" panose="020E0802020502020306" pitchFamily="34" charset="0"/>
              </a:rPr>
              <a:pPr/>
              <a:t>12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0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Neste período, nosso pai é tudo, nosso guia, amigo, palhaço, garantia de comida, ou seja como bebê  somos totalmente dependentes, e nosso pai está ao nosso lado, nosso amigo e companheiro.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6EDCB46-6CCE-4820-8369-85EF4FDD153F}" type="slidenum">
              <a:rPr lang="pt-BR" altLang="pt-BR">
                <a:latin typeface="Berlin Sans FB Demi" panose="020E0802020502020306" pitchFamily="34" charset="0"/>
              </a:rPr>
              <a:pPr/>
              <a:t>13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19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Quando somos pequenos  quem passa a maior parte do tempo conosco são nossas mães,  por motivos profissionais nosso pai passa a maior parte do tempo fora de casa, mas quando ele chega, é como se o parque da “Disney” chegasse até nós, e neste momento realmente ele é o nosso tudo!</a:t>
            </a: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DB784CA-AAFA-4574-BD80-E3A5FC15CEFA}" type="slidenum">
              <a:rPr lang="pt-BR" altLang="pt-BR">
                <a:latin typeface="Berlin Sans FB Demi" panose="020E0802020502020306" pitchFamily="34" charset="0"/>
              </a:rPr>
              <a:pPr/>
              <a:t>14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3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Por mais que seu pai não alcance a suas expectativas, não sendo o pai ideal, a pergunta que te faço é: você é o filho ideal?</a:t>
            </a:r>
          </a:p>
          <a:p>
            <a:pPr algn="just"/>
            <a:r>
              <a:rPr lang="pt-BR" altLang="pt-BR" b="1" smtClean="0"/>
              <a:t>Deus se preocupa 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F0291FA-E420-4F9E-A49D-6FB6388D3A30}" type="slidenum">
              <a:rPr lang="pt-BR" altLang="pt-BR">
                <a:latin typeface="Berlin Sans FB Demi" panose="020E0802020502020306" pitchFamily="34" charset="0"/>
              </a:rPr>
              <a:pPr/>
              <a:t>15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325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Por mais que seu pai não alcance a suas expectativas, não sendo o pai ideal, a pergunta que te faço é: você é o filho ideal?</a:t>
            </a:r>
          </a:p>
          <a:p>
            <a:pPr algn="just"/>
            <a:r>
              <a:rPr lang="pt-BR" altLang="pt-BR" b="1" smtClean="0"/>
              <a:t>Deus se preocupa </a:t>
            </a: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203A2CC-E388-4850-B6A5-153F012F5503}" type="slidenum">
              <a:rPr lang="pt-BR" altLang="pt-BR">
                <a:latin typeface="Berlin Sans FB Demi" panose="020E0802020502020306" pitchFamily="34" charset="0"/>
              </a:rPr>
              <a:pPr/>
              <a:t>16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2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smtClean="0"/>
              <a:t>No começo da adolescência, o filho geralmente aceita a autoridade dos pais, sem necessidade de muita persuasão. Quando um pouco mais velho, o adolescente quer verificar tudo o que você diz. A mesma criança que parecia estar contente sob seu cuidado começa a causar problemas, fica inquieta e se irrita com facilidade</a:t>
            </a:r>
            <a:endParaRPr lang="pt-BR" altLang="pt-BR" b="1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D73FCA6-ADEC-400C-BA24-C1C5440984EC}" type="slidenum">
              <a:rPr lang="pt-BR" altLang="pt-BR">
                <a:latin typeface="Berlin Sans FB Demi" panose="020E0802020502020306" pitchFamily="34" charset="0"/>
              </a:rPr>
              <a:pPr/>
              <a:t>17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97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O companheirismo e a amizade que o seu pai sonhava ter com seu filho parecem ter se transformado em fumaça. Os momentos de diálogo que planejava não se tornaram a realidade esperada. O adolescente não quer ficar em casa com a família. Quando fica, sua mente divaga e não presta atenção. Age como se fosse feio ser visto na companhia de seus pais. Seus altos e baixos emocionais, seus ataques temperamentais e seus períodos de indolência começam a causar confusão.</a:t>
            </a: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6978FEE-88C1-4B14-BC1B-963C0B3352C3}" type="slidenum">
              <a:rPr lang="pt-BR" altLang="pt-BR">
                <a:latin typeface="Berlin Sans FB Demi" panose="020E0802020502020306" pitchFamily="34" charset="0"/>
              </a:rPr>
              <a:pPr/>
              <a:t>18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68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O companheirismo e a amizade que o seu pai sonhava ter com seu filho parecem ter se transformado em fumaça. Os momentos de diálogo que planejava não se tornaram a realidade esperada. O adolescente não quer ficar em casa com a família. Quando fica, sua mente divaga e não presta atenção. Age como se fosse feio ser visto na companhia de seus pais. Seus altos e baixos emocionais, seus ataques temperamentais e seus períodos de indolência começam a causar confusão.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A8F66287-27EE-4F1B-A314-5BE0FD664115}" type="slidenum">
              <a:rPr lang="pt-BR" altLang="pt-BR">
                <a:latin typeface="Berlin Sans FB Demi" panose="020E0802020502020306" pitchFamily="34" charset="0"/>
              </a:rPr>
              <a:pPr/>
              <a:t>19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37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VIDEO – WILL SMITH A PROCURA DA FELICIDADE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Quantos de nós não nos emocionamos com o filme estrelado pelo ator Will Smith, “ A Procura da felicidade”, um pai dedicado e determinado de ter uma carreira de sucesso, e deixar um verdadeiro legado ao seu filho?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Talvez sua emoção deva ser pelo fato de se identificar com este pai ou filho, ou nada disto, seja apenas por não ter um pai exemplar como gostaria.</a:t>
            </a: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1589F7B-D809-4EBA-B29C-54605BAB6C82}" type="slidenum">
              <a:rPr lang="pt-BR" altLang="pt-BR">
                <a:latin typeface="Berlin Sans FB Demi" panose="020E0802020502020306" pitchFamily="34" charset="0"/>
              </a:rPr>
              <a:pPr/>
              <a:t>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Muitos nesta época se esquecem que tem pais, e deve ser por este motivo que se esquecem todo esforço que seus pais tiveram para educá-los, até neste período.</a:t>
            </a:r>
          </a:p>
          <a:p>
            <a:r>
              <a:rPr lang="pt-BR" altLang="pt-BR" smtClean="0"/>
              <a:t>Casam-se, prosperam, e dizem da minha vida cuido eu, e logo vem a velhice de daquele que tanto o amou, Sou independente, não preciso de nada e de ninguém.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98C8F33-BCBB-49CC-913F-1B76729407DD}" type="slidenum">
              <a:rPr lang="pt-BR" altLang="pt-BR">
                <a:latin typeface="Berlin Sans FB Demi" panose="020E0802020502020306" pitchFamily="34" charset="0"/>
              </a:rPr>
              <a:pPr/>
              <a:t>20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73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Regra 6:</a:t>
            </a:r>
            <a:r>
              <a:rPr lang="pt-BR" altLang="pt-BR" smtClean="0"/>
              <a:t> Se você fracassar não ache que a culpa é de seus pais. Não lamente seus erros, aprenda com eles.</a:t>
            </a:r>
            <a:br>
              <a:rPr lang="pt-BR" altLang="pt-BR" smtClean="0"/>
            </a:br>
            <a:r>
              <a:rPr lang="pt-BR" altLang="pt-BR" smtClean="0"/>
              <a:t/>
            </a:r>
            <a:br>
              <a:rPr lang="pt-BR" altLang="pt-BR" smtClean="0"/>
            </a:br>
            <a:endParaRPr lang="pt-BR" altLang="pt-BR" b="1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4A4BEB2-BE72-4DB2-87FA-2105DE9D2209}" type="slidenum">
              <a:rPr lang="pt-BR" altLang="pt-BR">
                <a:latin typeface="Berlin Sans FB Demi" panose="020E0802020502020306" pitchFamily="34" charset="0"/>
              </a:rPr>
              <a:pPr/>
              <a:t>21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87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Papai não é pra sempre!</a:t>
            </a:r>
          </a:p>
          <a:p>
            <a:r>
              <a:rPr lang="pt-BR" altLang="pt-BR" b="1" smtClean="0"/>
              <a:t>Está frase sempre mexe comigo,  pois muitas vezes pensamos que tudo e todos são imortais ou insensíveis, e desta forma podemos tratar as pessoas da forma que bem entendemos porque sempre teremos um amanhã para pedirmos perdão, dar um abraço, um beijo, ou um simples muito obrigado.</a:t>
            </a:r>
          </a:p>
          <a:p>
            <a:r>
              <a:rPr lang="pt-BR" altLang="pt-BR" b="1" smtClean="0"/>
              <a:t>Mas na verdade é que o amanhã nem sempre existirá pra você, será que você poderá encontrar seu pai e pedir perdão por tudo o que você fez pra ele hoje? </a:t>
            </a:r>
          </a:p>
          <a:p>
            <a:r>
              <a:rPr lang="pt-BR" altLang="pt-BR" b="1" smtClean="0"/>
              <a:t>Renato Russo, vocalista da banda Legião urbana, em sua música “pais e filhos” ele escreve: </a:t>
            </a:r>
          </a:p>
          <a:p>
            <a:r>
              <a:rPr lang="pt-BR" altLang="pt-BR" smtClean="0"/>
              <a:t>Refrão:</a:t>
            </a:r>
            <a:br>
              <a:rPr lang="pt-BR" altLang="pt-BR" smtClean="0"/>
            </a:br>
            <a:r>
              <a:rPr lang="pt-BR" altLang="pt-BR" smtClean="0"/>
              <a:t>É preciso amar as pessoas</a:t>
            </a:r>
            <a:br>
              <a:rPr lang="pt-BR" altLang="pt-BR" smtClean="0"/>
            </a:br>
            <a:r>
              <a:rPr lang="pt-BR" altLang="pt-BR" smtClean="0"/>
              <a:t>Como se não houvesse amanhã</a:t>
            </a:r>
            <a:br>
              <a:rPr lang="pt-BR" altLang="pt-BR" smtClean="0"/>
            </a:br>
            <a:r>
              <a:rPr lang="pt-BR" altLang="pt-BR" smtClean="0"/>
              <a:t>Porque se você parar pra pensar,</a:t>
            </a:r>
            <a:br>
              <a:rPr lang="pt-BR" altLang="pt-BR" smtClean="0"/>
            </a:br>
            <a:r>
              <a:rPr lang="pt-BR" altLang="pt-BR" smtClean="0"/>
              <a:t>Na verdade não há.</a:t>
            </a:r>
            <a:br>
              <a:rPr lang="pt-BR" altLang="pt-BR" smtClean="0"/>
            </a:br>
            <a:r>
              <a:rPr lang="pt-BR" altLang="pt-BR" b="1" smtClean="0"/>
              <a:t>E se Ele for embora( Morte) Quais sentimento ficarão? Saudades ou Remorso?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745EB69F-3958-4B42-AD2C-338E2FC1B02A}" type="slidenum">
              <a:rPr lang="pt-BR" altLang="pt-BR">
                <a:latin typeface="Berlin Sans FB Demi" panose="020E0802020502020306" pitchFamily="34" charset="0"/>
              </a:rPr>
              <a:pPr/>
              <a:t>22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64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smtClean="0"/>
              <a:t>Por mais cruel e falho que seja seu pai, perdoe, se você pisou na bola com ele, peça perdão, sabe, na mesma música Renato Russo, completa:</a:t>
            </a:r>
          </a:p>
          <a:p>
            <a:r>
              <a:rPr lang="pt-BR" altLang="pt-BR" smtClean="0"/>
              <a:t>Você diz que seus pais não entendem</a:t>
            </a:r>
            <a:br>
              <a:rPr lang="pt-BR" altLang="pt-BR" smtClean="0"/>
            </a:br>
            <a:r>
              <a:rPr lang="pt-BR" altLang="pt-BR" smtClean="0"/>
              <a:t>Mas você não entende seus pais.</a:t>
            </a:r>
            <a:br>
              <a:rPr lang="pt-BR" altLang="pt-BR" smtClean="0"/>
            </a:br>
            <a:r>
              <a:rPr lang="pt-BR" altLang="pt-BR" smtClean="0"/>
              <a:t>Você culpa seus pais por tudo</a:t>
            </a:r>
            <a:br>
              <a:rPr lang="pt-BR" altLang="pt-BR" smtClean="0"/>
            </a:br>
            <a:r>
              <a:rPr lang="pt-BR" altLang="pt-BR" smtClean="0"/>
              <a:t>Isso é absurdo</a:t>
            </a:r>
            <a:br>
              <a:rPr lang="pt-BR" altLang="pt-BR" smtClean="0"/>
            </a:br>
            <a:r>
              <a:rPr lang="pt-BR" altLang="pt-BR" smtClean="0"/>
              <a:t>São crianças como você.</a:t>
            </a:r>
            <a:br>
              <a:rPr lang="pt-BR" altLang="pt-BR" smtClean="0"/>
            </a:br>
            <a:r>
              <a:rPr lang="pt-BR" altLang="pt-BR" smtClean="0"/>
              <a:t>O que você vai ser</a:t>
            </a:r>
            <a:br>
              <a:rPr lang="pt-BR" altLang="pt-BR" smtClean="0"/>
            </a:br>
            <a:r>
              <a:rPr lang="pt-BR" altLang="pt-BR" smtClean="0"/>
              <a:t>Quando você crescer.</a:t>
            </a:r>
          </a:p>
          <a:p>
            <a:r>
              <a:rPr lang="pt-BR" altLang="pt-BR" b="1" smtClean="0"/>
              <a:t>Perdoe hoje, o abrace e beije e diga o quanto ele é amado!</a:t>
            </a:r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ECD309F-8FD7-4E54-B694-9C24E393C600}" type="slidenum">
              <a:rPr lang="pt-BR" altLang="pt-BR">
                <a:latin typeface="Berlin Sans FB Demi" panose="020E0802020502020306" pitchFamily="34" charset="0"/>
              </a:rPr>
              <a:pPr/>
              <a:t>23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7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Aqui inverte o processo, pois antes  quando crianças éramos completamente dependentes, agora quando nossos pais envelhecerem eles voltam a ser crianças, tão dependentes como nós, e dai vem algo maravilhoso, chega o momento de nós cuidarmos destes que tanto fez por cada um de nós, Deus é perfeito, portanto lembre-se: Filho Honre teu pai e tua mãe&lt; para que se prolongue os teus dias na terra que o senhor teu Deus te dá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E7EBFAC6-F3BF-4DA9-AB18-A5D2A9143823}" type="slidenum">
              <a:rPr lang="pt-BR" altLang="pt-BR">
                <a:latin typeface="Berlin Sans FB Demi" panose="020E0802020502020306" pitchFamily="34" charset="0"/>
              </a:rPr>
              <a:pPr/>
              <a:t>24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91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dirty="0" smtClean="0"/>
              <a:t>A EMOÇÃO DE SER PAI</a:t>
            </a:r>
          </a:p>
          <a:p>
            <a:pPr algn="just"/>
            <a:r>
              <a:rPr lang="pt-BR" altLang="pt-BR" b="1" dirty="0" smtClean="0"/>
              <a:t>UM DIA ELE SE EMOCIONOU ASSIM! E SABE PORQUE? FOI POR VOCÊ!</a:t>
            </a:r>
          </a:p>
          <a:p>
            <a:pPr algn="just"/>
            <a:endParaRPr lang="pt-BR" altLang="pt-BR" b="1" dirty="0" smtClean="0"/>
          </a:p>
          <a:p>
            <a:pPr algn="just"/>
            <a:r>
              <a:rPr lang="pt-BR" altLang="pt-BR" b="1" dirty="0" smtClean="0"/>
              <a:t>VÍDEO 2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E07634C-1C64-49FC-BD52-D80026949DD8}" type="slidenum">
              <a:rPr lang="pt-BR" altLang="pt-BR">
                <a:latin typeface="Berlin Sans FB Demi" panose="020E0802020502020306" pitchFamily="34" charset="0"/>
              </a:rPr>
              <a:pPr/>
              <a:t>25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52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b="1" dirty="0" smtClean="0"/>
              <a:t>Este vídeo é um incrível encontro de um pai que foi para a guerra e depois de um longo período, os filhos recebem um surpresa mais que especial!</a:t>
            </a:r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E0F1836-B230-4214-A048-A8314F0D1E90}" type="slidenum">
              <a:rPr lang="pt-BR" altLang="pt-BR">
                <a:latin typeface="Berlin Sans FB Demi" panose="020E0802020502020306" pitchFamily="34" charset="0"/>
              </a:rPr>
              <a:pPr/>
              <a:t>26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28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dirty="0" smtClean="0"/>
              <a:t>VÍDEO – FELIZ DIA DOS PAIS</a:t>
            </a:r>
          </a:p>
          <a:p>
            <a:pPr algn="just"/>
            <a:endParaRPr lang="pt-BR" altLang="pt-BR" b="1" dirty="0" smtClean="0"/>
          </a:p>
          <a:p>
            <a:pPr algn="just"/>
            <a:r>
              <a:rPr lang="pt-BR" altLang="pt-BR" b="1" dirty="0" smtClean="0"/>
              <a:t>QUE</a:t>
            </a:r>
            <a:r>
              <a:rPr lang="pt-BR" altLang="pt-BR" b="1" baseline="0" dirty="0" smtClean="0"/>
              <a:t> TAL EMOCIONÁ-LO DE NOVO?</a:t>
            </a:r>
            <a:endParaRPr lang="pt-BR" altLang="pt-BR" b="1" dirty="0" smtClean="0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BE07634C-1C64-49FC-BD52-D80026949DD8}" type="slidenum">
              <a:rPr lang="pt-BR" altLang="pt-BR">
                <a:latin typeface="Berlin Sans FB Demi" panose="020E0802020502020306" pitchFamily="34" charset="0"/>
              </a:rPr>
              <a:pPr/>
              <a:t>27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1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Quantas vezes olhamos os nossos pais e pensamos: Como eu gostaria que meu pai fosse diferente. É incrível como a ideia de que a grama do vizinho é sempre mais verde do que a nossa, fiz uma pesquisa e descobri que existe vários tipos de pais.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C56A295-413A-482B-8E04-D34B700AA2C1}" type="slidenum">
              <a:rPr lang="pt-BR" altLang="pt-BR">
                <a:latin typeface="Berlin Sans FB Demi" panose="020E0802020502020306" pitchFamily="34" charset="0"/>
              </a:rPr>
              <a:pPr/>
              <a:t>3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00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altLang="pt-BR" b="1" smtClean="0"/>
              <a:t>De acordo com uma pesquisa</a:t>
            </a:r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2F9A020A-0684-4D9A-93E0-2E46EE3F7E0A}" type="slidenum">
              <a:rPr lang="pt-BR" altLang="pt-BR">
                <a:latin typeface="Berlin Sans FB Demi" panose="020E0802020502020306" pitchFamily="34" charset="0"/>
              </a:rPr>
              <a:pPr/>
              <a:t>4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7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 </a:t>
            </a:r>
          </a:p>
          <a:p>
            <a:r>
              <a:rPr lang="pt-BR" altLang="pt-BR" smtClean="0"/>
              <a:t>            Com base numa pesquisa, pudemos traçar o perfil de seis tipos de pai e as principais influencias sobre seus filhos. Ei-los:</a:t>
            </a:r>
          </a:p>
          <a:p>
            <a:r>
              <a:rPr lang="pt-BR" altLang="pt-BR" smtClean="0"/>
              <a:t>1-      </a:t>
            </a:r>
            <a:r>
              <a:rPr lang="pt-BR" altLang="pt-BR" b="1" i="1" smtClean="0"/>
              <a:t>Superprotetor.</a:t>
            </a:r>
            <a:r>
              <a:rPr lang="pt-BR" altLang="pt-BR" smtClean="0"/>
              <a:t> É o que faz tudo por todos da casa e evita qualquer tipo de frustração ou conflito do (a) filho (a). No fundo, quer viver a vida dos filhos. Age compulsivamente, isto é, sem saber que superprotegendo está castrando, está impedindo os filhos de crescerem como pessoas.</a:t>
            </a:r>
          </a:p>
          <a:p>
            <a:r>
              <a:rPr lang="pt-BR" altLang="pt-BR" smtClean="0"/>
              <a:t>            O filho (ou a filha) na infância e na adolescência terá como traços marcantes a insegurança e a falta de iniciativa, e se não se esforçar bastante não chegará ao estado adulto. Sem autonomia, mesmo casado não dará um passo sem consultar o paizão.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0749583D-E71F-4CF8-97CF-BF68F064EA1D}" type="slidenum">
              <a:rPr lang="pt-BR" altLang="pt-BR">
                <a:latin typeface="Berlin Sans FB Demi" panose="020E0802020502020306" pitchFamily="34" charset="0"/>
              </a:rPr>
              <a:pPr/>
              <a:t>5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57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2-      </a:t>
            </a:r>
            <a:r>
              <a:rPr lang="pt-BR" altLang="pt-BR" b="1" i="1" smtClean="0"/>
              <a:t>Autoritário.</a:t>
            </a:r>
            <a:r>
              <a:rPr lang="pt-BR" altLang="pt-BR" smtClean="0"/>
              <a:t> Fechado ao diálogo. Imaturo, não é capaz de acompanhar as mudanças da realidade. Não sabe colocar seus problemas e perde a calma por achar que os familiares não o compreendem. Acha que seu ponto de vista sempre é o certo e racionaliza: “Sou rude e mandão para seu bem, filho”. Debocha dos fracassos dos filhos e não lhes dá o devido valor.</a:t>
            </a:r>
          </a:p>
          <a:p>
            <a:r>
              <a:rPr lang="pt-BR" altLang="pt-BR" smtClean="0"/>
              <a:t>            O filho por certo será sonhador, influenciável, bastante sensível e com tendência ao isolamento. Ou o oposto: fechado, radical, dominador e agressivo fora de casa. Mas em casa vive calado e ansioso, pois sempre espera reações agressivas do pai.</a:t>
            </a:r>
          </a:p>
          <a:p>
            <a:r>
              <a:rPr lang="pt-BR" altLang="pt-BR" smtClean="0"/>
              <a:t>            O adolescente ou imitará o pai na vida social ou se engajará num grupo de jovens desobedientes, no qual será um obediente carneiro.</a:t>
            </a:r>
          </a:p>
          <a:p>
            <a:r>
              <a:rPr lang="pt-BR" altLang="pt-BR" smtClean="0"/>
              <a:t> </a:t>
            </a: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DDA16A13-2EE7-4B7D-8C90-D6D3A32C863E}" type="slidenum">
              <a:rPr lang="pt-BR" altLang="pt-BR">
                <a:latin typeface="Berlin Sans FB Demi" panose="020E0802020502020306" pitchFamily="34" charset="0"/>
              </a:rPr>
              <a:pPr/>
              <a:t>6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2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3-      </a:t>
            </a:r>
            <a:r>
              <a:rPr lang="pt-BR" altLang="pt-BR" b="1" i="1" smtClean="0"/>
              <a:t>Agressivo.</a:t>
            </a:r>
            <a:r>
              <a:rPr lang="pt-BR" altLang="pt-BR" smtClean="0"/>
              <a:t> É o pai em contínuo estado de agressão. Em qualquer situação que não lhe agrada, agride com palavras. E se tem o revide, parte para a violência.</a:t>
            </a:r>
          </a:p>
          <a:p>
            <a:r>
              <a:rPr lang="pt-BR" altLang="pt-BR" smtClean="0"/>
              <a:t>Seu filho não respeita os colegas de classe. Possessivo, não dá, só toma dos colegas. Repete o pai, em geral um ignorante, que se de posses, é um cafona, ou seja, o que, numa festa, pensa estar abafando mas realmente está tendo uma conduta ridícula aos olhos dos mais finos e cultos, dos mais educados e refinados.</a:t>
            </a:r>
          </a:p>
          <a:p>
            <a:r>
              <a:rPr lang="pt-BR" altLang="pt-BR" smtClean="0"/>
              <a:t> 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1135E83A-C37E-4C7A-88EB-B2B0E390EAA3}" type="slidenum">
              <a:rPr lang="pt-BR" altLang="pt-BR">
                <a:latin typeface="Berlin Sans FB Demi" panose="020E0802020502020306" pitchFamily="34" charset="0"/>
              </a:rPr>
              <a:pPr/>
              <a:t>7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4-      </a:t>
            </a:r>
            <a:r>
              <a:rPr lang="pt-BR" altLang="pt-BR" b="1" i="1" smtClean="0"/>
              <a:t>Submisso.</a:t>
            </a:r>
            <a:r>
              <a:rPr lang="pt-BR" altLang="pt-BR" smtClean="0"/>
              <a:t> Não tem voz ativa no lar. É dominado sobretudo pela mulher. Deixa os fatos relarem e não toma iniciativa. Espera tudo da mulher e dos filhos.</a:t>
            </a:r>
          </a:p>
          <a:p>
            <a:r>
              <a:rPr lang="pt-BR" altLang="pt-BR" smtClean="0"/>
              <a:t>            O filho por certo era contra ele, subjugando-o, a exemplo da esposa. Não é modelo. geralmente um filho (ou uma filha) assume o que ele não assumiu, que é o papel masculino, e daí decorrem atritos com a mãe.</a:t>
            </a:r>
          </a:p>
          <a:p>
            <a:r>
              <a:rPr lang="pt-BR" altLang="pt-BR" smtClean="0"/>
              <a:t>            Quando criança, o filho do submisso é uma pessoa indefinida e sempre segue alguém mais forte para se sentir forte. Opõe-se à professora porque esta lembra a mãe (autoridade).</a:t>
            </a:r>
          </a:p>
          <a:p>
            <a:r>
              <a:rPr lang="pt-BR" altLang="pt-BR" smtClean="0"/>
              <a:t>            Já a filha ficará à procura de um homem forte, decidido e independente, no qual ela encontra seu belo lado masculino (forte, dominador, ativo, etc.).</a:t>
            </a:r>
          </a:p>
          <a:p>
            <a:r>
              <a:rPr lang="pt-BR" altLang="pt-BR" smtClean="0"/>
              <a:t> </a:t>
            </a:r>
            <a:endParaRPr lang="pt-BR" altLang="pt-BR" b="1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C00FCCB4-AC82-41CF-8C1D-95CEFC595419}" type="slidenum">
              <a:rPr lang="pt-BR" altLang="pt-BR">
                <a:latin typeface="Berlin Sans FB Demi" panose="020E0802020502020306" pitchFamily="34" charset="0"/>
              </a:rPr>
              <a:pPr/>
              <a:t>8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07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5-      </a:t>
            </a:r>
            <a:r>
              <a:rPr lang="pt-BR" altLang="pt-BR" b="1" i="1" smtClean="0"/>
              <a:t>Ausente.</a:t>
            </a:r>
            <a:r>
              <a:rPr lang="pt-BR" altLang="pt-BR" smtClean="0"/>
              <a:t> Indiferente e impotente, tal qual o submisso. Porém, é egoísta. Ao se esconder ou fugir</a:t>
            </a:r>
          </a:p>
          <a:p>
            <a:r>
              <a:rPr lang="pt-BR" altLang="pt-BR" smtClean="0"/>
              <a:t>nas horas de decisão, aparece como o sofredor que pede carinho.</a:t>
            </a:r>
          </a:p>
          <a:p>
            <a:r>
              <a:rPr lang="pt-BR" altLang="pt-BR" smtClean="0"/>
              <a:t>            O filho (ou a filha) terá problemas na infância na definição de sua sexualidade entre 3 e 6 anos e mais tarde dos 12 aos 16. ficará procurando um amigo ou pai de amigo para com ele se identificar.</a:t>
            </a:r>
          </a:p>
          <a:p>
            <a:r>
              <a:rPr lang="pt-BR" altLang="pt-BR" smtClean="0"/>
              <a:t>            A menina com um pai ausente ou submisso pode desenvolver uma personalidade masculina para enfrentar a mãe a partir de 3 anos de idade.</a:t>
            </a:r>
          </a:p>
          <a:p>
            <a:r>
              <a:rPr lang="pt-BR" altLang="pt-BR" smtClean="0"/>
              <a:t>            (Um filme que mostra muito bem o mecanismo psicológico de identificação é Cinema Paradiso, em que Totó toma Alfredo como pai e ego ideal.)</a:t>
            </a:r>
          </a:p>
          <a:p>
            <a:r>
              <a:rPr lang="pt-BR" altLang="pt-BR" b="1" i="1" smtClean="0"/>
              <a:t> </a:t>
            </a:r>
            <a:endParaRPr lang="pt-BR" alt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36C40893-6EF2-46B0-B839-A24406DEF4A7}" type="slidenum">
              <a:rPr lang="pt-BR" altLang="pt-BR">
                <a:latin typeface="Berlin Sans FB Demi" panose="020E0802020502020306" pitchFamily="34" charset="0"/>
              </a:rPr>
              <a:pPr/>
              <a:t>9</a:t>
            </a:fld>
            <a:endParaRPr lang="pt-BR" altLang="pt-BR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5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0ED1A-8BCD-4798-BBA0-E69DA90E35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247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07691-9447-40E7-B30C-949B7A734A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457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D5F03-59FF-4335-AC03-B1FB1E7BE8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69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2B8EF-7FF4-468F-AAD2-C5BACFCD7C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700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0B1EF-2149-44E3-A590-51B62E330D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337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21A0A-AD81-4187-AEF8-8E56E2617B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215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A4382-FA62-4276-AFC0-3736409DDE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814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5CB8E-0953-41B3-9404-34E5ED6624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542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797AA-28D8-49AD-A781-59608A90E0C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428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3B945-70EA-493D-966C-88DDD797F1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17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B43A8-8449-455A-8767-B65B8749FE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0579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erlin Sans FB Demi" panose="020E0802020502020306" pitchFamily="34" charset="0"/>
              </a:defRPr>
            </a:lvl1pPr>
          </a:lstStyle>
          <a:p>
            <a:fld id="{59EA98EF-2EF5-4FFE-A5E1-64ACEDC4FEE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CAPELAS%202014\Nova%20pasta\PE2014-C24-PAI-03.avi" TargetMode="External"/><Relationship Id="rId1" Type="http://schemas.microsoft.com/office/2007/relationships/media" Target="file:///D:\Documents\CAPELAS%202014\Nova%20pasta\PE2014-C24-PAI-03.avi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Fases-Vid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Pictures\O%20valor%20de%20um%20pai\best-top-desktop-baby-wallpapers-hd-babies-wallpaper-picture-image-photo-27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wallpaper_fathers-day-wallpaper-008-1600x1200.jpe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Stock-image-courtesy-of-morguefile.com_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CAPELAS%202014\Nova%20pasta\PE2014-C24-PAI-01.avi" TargetMode="External"/><Relationship Id="rId1" Type="http://schemas.microsoft.com/office/2007/relationships/media" Target="file:///D:\Documents\CAPELAS%202014\Nova%20pasta\PE2014-C24-PAI-01.avi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Care-elderly-rex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elderly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CAPELAS%202014\Nova%20pasta\PE2014-C24-PAI-02.mp4" TargetMode="External"/><Relationship Id="rId1" Type="http://schemas.microsoft.com/office/2007/relationships/media" Target="file:///D:\Documents\CAPELAS%202014\Nova%20pasta\PE2014-C24-PAI-02.mp4" TargetMode="External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PE2014-C24-PAI-04.mp4" TargetMode="External"/><Relationship Id="rId1" Type="http://schemas.microsoft.com/office/2007/relationships/media" Target="file:///E:\PE2014-C24-PAI-04.mp4" TargetMode="Externa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PE2014-C24-PAI-02.mp4" TargetMode="External"/><Relationship Id="rId4" Type="http://schemas.openxmlformats.org/officeDocument/2006/relationships/image" Target="file:///C:\Users\gilson.cardoso\Pictures\O%20valor%20de%20um%20pai\happy_fathers_day_69009-1600x120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10-ways-to-stop-your-partner-from-walking-all-over-you_407249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x-men-origins-wolverine-hugh-jackma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gilson.cardoso\Downloads\Broken-Heart-Wallpapers-For-Desktop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" y="4437112"/>
            <a:ext cx="8604448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pt-BR" sz="4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O Valor De Um Pai</a:t>
            </a:r>
            <a:endParaRPr lang="pt-BR" sz="44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 eaLnBrk="1" hangingPunct="1">
              <a:defRPr/>
            </a:pPr>
            <a:r>
              <a:rPr lang="pt-BR" sz="28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</a:t>
            </a: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Estudantil </a:t>
            </a:r>
            <a:r>
              <a:rPr lang="pt-BR" sz="28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– APV</a:t>
            </a:r>
          </a:p>
          <a:p>
            <a:pPr algn="r" eaLnBrk="1" hangingPunct="1">
              <a:defRPr/>
            </a:pP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Pr. Gilson Cardoso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98599" y="548680"/>
            <a:ext cx="599368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6- Adulto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2014-C24-PAI-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501" y="857249"/>
            <a:ext cx="8964000" cy="504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8" y="0"/>
            <a:ext cx="8963026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417438"/>
            <a:ext cx="577765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Fases da vida...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5334307"/>
            <a:ext cx="849694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Nascemos  Todos Dependentes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99791" y="5097958"/>
            <a:ext cx="60486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Meu Herói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5229200"/>
            <a:ext cx="604867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 Tempo Passa...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0040" y="5467871"/>
            <a:ext cx="853244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Adolescência – Pai  Um Zé Mané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5406315"/>
            <a:ext cx="85324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Meu Pai? Só Mico Credo!!!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27784" y="5157192"/>
            <a:ext cx="489654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Namoro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2014-C24-PAI-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00" y="1628800"/>
            <a:ext cx="90010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32048" y="5169966"/>
            <a:ext cx="82444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Da Minha Vida Cuido 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5656" y="5229200"/>
            <a:ext cx="648072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Tá Velho? Descarta!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345430"/>
            <a:ext cx="864096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Saudades Ou Remorso?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9" y="5013176"/>
            <a:ext cx="856895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É Preciso Amar As Pessoas Como Se Não Houvesse O Amanhã......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476672"/>
            <a:ext cx="55446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Perdoe!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7" y="5157192"/>
            <a:ext cx="8496944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sz="1600" dirty="0"/>
          </a:p>
          <a:p>
            <a:pPr>
              <a:defRPr/>
            </a:pP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São Crianças Como Você....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38" y="92075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561454"/>
            <a:ext cx="734481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Quando Envelhecer?</a:t>
            </a:r>
          </a:p>
        </p:txBody>
      </p:sp>
      <p:sp>
        <p:nvSpPr>
          <p:cNvPr id="25604" name="CaixaDeTexto 1"/>
          <p:cNvSpPr txBox="1">
            <a:spLocks noChangeArrowheads="1"/>
          </p:cNvSpPr>
          <p:nvPr/>
        </p:nvSpPr>
        <p:spPr bwMode="auto">
          <a:xfrm>
            <a:off x="514350" y="4149725"/>
            <a:ext cx="784701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pt-BR" altLang="pt-BR" sz="4000" b="1" i="1"/>
              <a:t>“Ouve a teu pai, que te gerou; e não desprezes a tua mãe, quando ela envelhecer”.</a:t>
            </a:r>
          </a:p>
          <a:p>
            <a:r>
              <a:rPr lang="pt-BR" altLang="pt-BR" sz="4000" b="1" i="1"/>
              <a:t>Provérbios 23:22</a:t>
            </a:r>
          </a:p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E2014-C24-PAI-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2014-C24-PAI-0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>
            <a:hlinkClick r:id="rId5" action="ppaction://hlinkfile"/>
          </p:cNvPr>
          <p:cNvSpPr/>
          <p:nvPr/>
        </p:nvSpPr>
        <p:spPr>
          <a:xfrm>
            <a:off x="755576" y="5445224"/>
            <a:ext cx="792088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Feliz É O Dia Dos Pais!</a:t>
            </a:r>
          </a:p>
        </p:txBody>
      </p:sp>
    </p:spTree>
    <p:extLst>
      <p:ext uri="{BB962C8B-B14F-4D97-AF65-F5344CB8AC3E}">
        <p14:creationId xmlns:p14="http://schemas.microsoft.com/office/powerpoint/2010/main" val="35587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4509120"/>
            <a:ext cx="83529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Como Eu Gostaria</a:t>
            </a:r>
          </a:p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Que Meu Pai Fosse...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70104" y="2505670"/>
            <a:ext cx="40062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Tipos De Pai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07546" y="5097958"/>
            <a:ext cx="51395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1- </a:t>
            </a:r>
            <a:r>
              <a:rPr lang="pt-BR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Superprotetor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89093" y="5229200"/>
            <a:ext cx="623117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2-Autoritário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599" y="5301208"/>
            <a:ext cx="648072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3-Agressivo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599" y="548680"/>
            <a:ext cx="525658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4- Submisso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43607" y="705470"/>
            <a:ext cx="439248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5- Ausente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17994</TotalTime>
  <Words>1149</Words>
  <Application>Microsoft Office PowerPoint</Application>
  <PresentationFormat>Apresentação na tela (4:3)</PresentationFormat>
  <Paragraphs>125</Paragraphs>
  <Slides>27</Slides>
  <Notes>27</Notes>
  <HiddenSlides>0</HiddenSlides>
  <MMClips>4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Berlin Sans FB</vt:lpstr>
      <vt:lpstr>Berlin Sans FB Demi</vt:lpstr>
      <vt:lpstr>Calibri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PE2014-C24-O VALOR DE UM PAI</dc:title>
  <dc:subject>CAPELAS 2014</dc:subject>
  <dc:creator>Pr. MARCELO AUGUSTO DE CARVALHO</dc:creator>
  <cp:keywords>www.4tons.com</cp:keywords>
  <dc:description>COMERCIO PROIBIDO. USO PESSOAL</dc:description>
  <cp:lastModifiedBy>pr. marcelo carvalho</cp:lastModifiedBy>
  <cp:revision>161</cp:revision>
  <dcterms:created xsi:type="dcterms:W3CDTF">2009-09-21T13:03:02Z</dcterms:created>
  <dcterms:modified xsi:type="dcterms:W3CDTF">2015-03-04T11:29:31Z</dcterms:modified>
  <cp:category>CAPELAS</cp:category>
</cp:coreProperties>
</file>