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3"/>
  </p:notesMasterIdLst>
  <p:sldIdLst>
    <p:sldId id="268" r:id="rId2"/>
    <p:sldId id="269" r:id="rId3"/>
    <p:sldId id="285" r:id="rId4"/>
    <p:sldId id="284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88" r:id="rId13"/>
    <p:sldId id="277" r:id="rId14"/>
    <p:sldId id="299" r:id="rId15"/>
    <p:sldId id="265" r:id="rId16"/>
    <p:sldId id="279" r:id="rId17"/>
    <p:sldId id="296" r:id="rId18"/>
    <p:sldId id="278" r:id="rId19"/>
    <p:sldId id="256" r:id="rId20"/>
    <p:sldId id="280" r:id="rId21"/>
    <p:sldId id="289" r:id="rId22"/>
    <p:sldId id="290" r:id="rId23"/>
    <p:sldId id="293" r:id="rId24"/>
    <p:sldId id="294" r:id="rId25"/>
    <p:sldId id="261" r:id="rId26"/>
    <p:sldId id="263" r:id="rId27"/>
    <p:sldId id="264" r:id="rId28"/>
    <p:sldId id="281" r:id="rId29"/>
    <p:sldId id="297" r:id="rId30"/>
    <p:sldId id="295" r:id="rId31"/>
    <p:sldId id="298" r:id="rId32"/>
    <p:sldId id="282" r:id="rId33"/>
    <p:sldId id="262" r:id="rId34"/>
    <p:sldId id="292" r:id="rId35"/>
    <p:sldId id="300" r:id="rId36"/>
    <p:sldId id="301" r:id="rId37"/>
    <p:sldId id="302" r:id="rId38"/>
    <p:sldId id="283" r:id="rId39"/>
    <p:sldId id="303" r:id="rId40"/>
    <p:sldId id="286" r:id="rId41"/>
    <p:sldId id="287" r:id="rId4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DDDDD"/>
    <a:srgbClr val="FF00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86501" autoAdjust="0"/>
  </p:normalViewPr>
  <p:slideViewPr>
    <p:cSldViewPr>
      <p:cViewPr varScale="1">
        <p:scale>
          <a:sx n="64" d="100"/>
          <a:sy n="64" d="100"/>
        </p:scale>
        <p:origin x="15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467DB9-BDA6-4174-B917-7A8D3D907AD5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1CEC659-3BF7-4C28-95FE-6811831594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1065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www.4tons.com</a:t>
            </a:r>
          </a:p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Pr. Marcelo Augusto de Carvalho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Comece interagindo com o alunos. Diga que vai submetê-los a um teste de proficiência em línguas.</a:t>
            </a:r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050DC2-0848-45D1-81CA-939FD26DCB3C}" type="slidenum">
              <a:rPr lang="pt-BR" altLang="pt-BR">
                <a:latin typeface="Calibri" panose="020F0502020204030204" pitchFamily="34" charset="0"/>
              </a:rPr>
              <a:pPr eaLnBrk="1" hangingPunct="1"/>
              <a:t>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01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Aqui comente sobre a etimologia da palavra. Evite por enquanto fazer relação com a palavra em português sábado. Deixe para o slide apropriado.</a:t>
            </a:r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44798CA-1088-498B-8679-0EBDEAE3619E}" type="slidenum">
              <a:rPr lang="pt-BR" altLang="pt-BR">
                <a:latin typeface="Calibri" panose="020F0502020204030204" pitchFamily="34" charset="0"/>
              </a:rPr>
              <a:pPr eaLnBrk="1" hangingPunct="1"/>
              <a:t>10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29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Uma curiosidade em relação a raiz da palavra shevita e shabat.</a:t>
            </a:r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8E70B6-36CC-4859-8496-449F4741F7F0}" type="slidenum">
              <a:rPr lang="pt-BR" altLang="pt-BR">
                <a:latin typeface="Calibri" panose="020F0502020204030204" pitchFamily="34" charset="0"/>
              </a:rPr>
              <a:pPr eaLnBrk="1" hangingPunct="1"/>
              <a:t>11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009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Aqui, anuncie o título da palestra e diga que shabat deu origem à palavra sábado em português. Você pode comentar que em quase todas as línguas a palavra sábado aparece com pronúncia semelhante e sempre com o mesmo significado hebraico.</a:t>
            </a:r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46C0D0-0D15-4948-A636-DB4EA100DC69}" type="slidenum">
              <a:rPr lang="pt-BR" altLang="pt-BR">
                <a:latin typeface="Calibri" panose="020F0502020204030204" pitchFamily="34" charset="0"/>
              </a:rPr>
              <a:pPr eaLnBrk="1" hangingPunct="1"/>
              <a:t>12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922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Explique estes conceitos.</a:t>
            </a:r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877330-10B5-4FC4-BA5E-0624D28623F1}" type="slidenum">
              <a:rPr lang="pt-BR" altLang="pt-BR">
                <a:latin typeface="Calibri" panose="020F0502020204030204" pitchFamily="34" charset="0"/>
              </a:rPr>
              <a:pPr eaLnBrk="1" hangingPunct="1"/>
              <a:t>13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808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Explique estes conceitos.</a:t>
            </a:r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EE6787-BA85-42D1-A412-44D78D944B75}" type="slidenum">
              <a:rPr lang="pt-BR" altLang="pt-BR">
                <a:latin typeface="Calibri" panose="020F0502020204030204" pitchFamily="34" charset="0"/>
              </a:rPr>
              <a:pPr eaLnBrk="1" hangingPunct="1"/>
              <a:t>14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69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Apenas uma ilustração das tábuas da lei. Comentário livre, mas faça um gancho para ler e comentar no próximo slide o quarto mandamento.</a:t>
            </a:r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4AE20C-6B3F-46E3-9330-EBEF4F3824E2}" type="slidenum">
              <a:rPr lang="pt-BR" altLang="pt-BR">
                <a:latin typeface="Calibri" panose="020F0502020204030204" pitchFamily="34" charset="0"/>
              </a:rPr>
              <a:pPr eaLnBrk="1" hangingPunct="1"/>
              <a:t>15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59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Comentário livre.</a:t>
            </a:r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EC973B-FDC2-4C70-BB41-603BBAFFC44F}" type="slidenum">
              <a:rPr lang="pt-BR" altLang="pt-BR">
                <a:latin typeface="Calibri" panose="020F0502020204030204" pitchFamily="34" charset="0"/>
              </a:rPr>
              <a:pPr eaLnBrk="1" hangingPunct="1"/>
              <a:t>16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30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Comentário livre.</a:t>
            </a:r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199050-029C-40B0-A0B1-C388E21A673B}" type="slidenum">
              <a:rPr lang="pt-BR" altLang="pt-BR">
                <a:latin typeface="Calibri" panose="020F0502020204030204" pitchFamily="34" charset="0"/>
              </a:rPr>
              <a:pPr eaLnBrk="1" hangingPunct="1"/>
              <a:t>17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864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Comentário livre.</a:t>
            </a:r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5FA3E0-D29A-48AF-84E4-D19697F86A44}" type="slidenum">
              <a:rPr lang="pt-BR" altLang="pt-BR">
                <a:latin typeface="Calibri" panose="020F0502020204030204" pitchFamily="34" charset="0"/>
              </a:rPr>
              <a:pPr eaLnBrk="1" hangingPunct="1"/>
              <a:t>18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64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Comentário livre.</a:t>
            </a:r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C549A4-38E7-4394-9C2E-F09478800208}" type="slidenum">
              <a:rPr lang="pt-BR" altLang="pt-BR">
                <a:latin typeface="Calibri" panose="020F0502020204030204" pitchFamily="34" charset="0"/>
              </a:rPr>
              <a:pPr eaLnBrk="1" hangingPunct="1"/>
              <a:t>19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8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Pergunte o significado da palavra Love e aguarde a resposta. Em seguida diga que o nível de dificuldade vai aumentar. </a:t>
            </a:r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D5C2B0-28F4-42C1-87B5-C4EBE8994D91}" type="slidenum">
              <a:rPr lang="pt-BR" altLang="pt-BR">
                <a:latin typeface="Calibri" panose="020F0502020204030204" pitchFamily="34" charset="0"/>
              </a:rPr>
              <a:pPr eaLnBrk="1" hangingPunct="1"/>
              <a:t>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361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O quarto mandamento novamente, mas agora com destaque no verso 11, mostrando que Deus deu o exemplo. Comente.</a:t>
            </a:r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DF0FE3-9AFD-4E4B-B8AB-1BB17ECAA88C}" type="slidenum">
              <a:rPr lang="pt-BR" altLang="pt-BR">
                <a:latin typeface="Calibri" panose="020F0502020204030204" pitchFamily="34" charset="0"/>
              </a:rPr>
              <a:pPr eaLnBrk="1" hangingPunct="1"/>
              <a:t>20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29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Diga que é assim que se apresenta uma Ferrari recém fabricada. Depois diga algo mais ou menos assim: é assim que as pessoas te enxergam quando você está descansado. Até os seus olham brilham.</a:t>
            </a:r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D1F92A-2634-487A-9569-735D4703CDF1}" type="slidenum">
              <a:rPr lang="pt-BR" altLang="pt-BR">
                <a:latin typeface="Calibri" panose="020F0502020204030204" pitchFamily="34" charset="0"/>
              </a:rPr>
              <a:pPr eaLnBrk="1" hangingPunct="1"/>
              <a:t>21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855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Mas ao longo da semana você vai ficando parecido com a Ferrari de Cristiano Ronaldo.  Comente que por ser dele, mesmo destruída continuou tendo muito valor no leilão. Com a nossa vida não será assim. Gente indisposta não costuma ser muito valorizada.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1B8D2F-2B5B-461A-8B00-AD774E87A36B}" type="slidenum">
              <a:rPr lang="pt-BR" altLang="pt-BR">
                <a:latin typeface="Calibri" panose="020F0502020204030204" pitchFamily="34" charset="0"/>
              </a:rPr>
              <a:pPr eaLnBrk="1" hangingPunct="1"/>
              <a:t>22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5524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Mais um exemplo da necessidade de parar. Agora em vídeo. </a:t>
            </a:r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4EC804-F87A-4B1A-B4DB-26A71B6CD7C3}" type="slidenum">
              <a:rPr lang="pt-BR" altLang="pt-BR">
                <a:latin typeface="Calibri" panose="020F0502020204030204" pitchFamily="34" charset="0"/>
              </a:rPr>
              <a:pPr eaLnBrk="1" hangingPunct="1"/>
              <a:t>23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63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Mais um exemplo da necessidade de parar. Agora em vídeo. </a:t>
            </a:r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EB7C22-FE9D-4CCD-BCAD-425ADA4EEC76}" type="slidenum">
              <a:rPr lang="pt-BR" altLang="pt-BR">
                <a:latin typeface="Calibri" panose="020F0502020204030204" pitchFamily="34" charset="0"/>
              </a:rPr>
              <a:pPr eaLnBrk="1" hangingPunct="1"/>
              <a:t>24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787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Apenas um reforço sobre a questão do sábado ser um dia santo.</a:t>
            </a:r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5CD1E5-5FE6-43C2-B3A1-30676AF9F1FA}" type="slidenum">
              <a:rPr lang="pt-BR" altLang="pt-BR">
                <a:latin typeface="Calibri" panose="020F0502020204030204" pitchFamily="34" charset="0"/>
              </a:rPr>
              <a:pPr eaLnBrk="1" hangingPunct="1"/>
              <a:t>25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674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ILUSTRAÇÃO dos 7 copos. Cada um representa um dia. Ao 7º acrescente suco de uva e açúcar. Benção Tríplice: Abençoou, Descansou e Santificou. Sugestão: você pode ir dizendo: abençoou (acrescenta o suco), aí diz descansou (acrescenta o açúcar) e finalmente diz santificou (neste momento dê um gole e em seguida diga, hummm, o sábado é bom!)</a:t>
            </a:r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344C86-F756-47B4-9FAC-71521CBE1B61}" type="slidenum">
              <a:rPr lang="pt-BR" altLang="pt-BR">
                <a:latin typeface="Calibri" panose="020F0502020204030204" pitchFamily="34" charset="0"/>
              </a:rPr>
              <a:pPr eaLnBrk="1" hangingPunct="1"/>
              <a:t>26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52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Passe para este slide no momento em que estiver bebendo ou após beber.</a:t>
            </a:r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82FEB5-B139-4AF3-8E4C-49C2B61840C4}" type="slidenum">
              <a:rPr lang="pt-BR" altLang="pt-BR">
                <a:latin typeface="Calibri" panose="020F0502020204030204" pitchFamily="34" charset="0"/>
              </a:rPr>
              <a:pPr eaLnBrk="1" hangingPunct="1"/>
              <a:t>27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701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Comentário livre.</a:t>
            </a:r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E3B256-6120-4DFE-A825-5A5BE4A7BE16}" type="slidenum">
              <a:rPr lang="pt-BR" altLang="pt-BR">
                <a:latin typeface="Calibri" panose="020F0502020204030204" pitchFamily="34" charset="0"/>
              </a:rPr>
              <a:pPr eaLnBrk="1" hangingPunct="1"/>
              <a:t>28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330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Comentário livre.</a:t>
            </a:r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5821D5-8E0F-4A93-A6DE-1DEDAAFAEB03}" type="slidenum">
              <a:rPr lang="pt-BR" altLang="pt-BR">
                <a:latin typeface="Calibri" panose="020F0502020204030204" pitchFamily="34" charset="0"/>
              </a:rPr>
              <a:pPr eaLnBrk="1" hangingPunct="1"/>
              <a:t>29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70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Pergunte o significado da palavra Book e aguarde a resposta.</a:t>
            </a:r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13A3B4-40BF-4422-BF9C-7466990088A8}" type="slidenum">
              <a:rPr lang="pt-BR" altLang="pt-BR">
                <a:latin typeface="Calibri" panose="020F0502020204030204" pitchFamily="34" charset="0"/>
              </a:rPr>
              <a:pPr eaLnBrk="1" hangingPunct="1"/>
              <a:t>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033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Comentário livre. Se você for usar esse slide assim como está, diga o quieto no lugar, sem rir e sem falar como se fosse um guerra. Se preferir, mude o texto.</a:t>
            </a:r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9826BC-1698-4799-ABE2-2656743FA21C}" type="slidenum">
              <a:rPr lang="pt-BR" altLang="pt-BR">
                <a:latin typeface="Calibri" panose="020F0502020204030204" pitchFamily="34" charset="0"/>
              </a:rPr>
              <a:pPr eaLnBrk="1" hangingPunct="1"/>
              <a:t>30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135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 palavra sábado significa </a:t>
            </a:r>
            <a:r>
              <a:rPr lang="pt-B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cessar</a:t>
            </a:r>
            <a:r>
              <a:rPr lang="pt-B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Quando era criança, minha mãe ficava estressada com a minha agitação e para descontrair cantava assim: quieto, no lugar, sem rir e sem falar. O sábado é isso? Ficar sem fazer nada durante 24 horas?</a:t>
            </a:r>
            <a:endPara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pt-BR" dirty="0" smtClean="0"/>
              <a:t>Comentário livre. Se você for usar esse slide assim como está, diga o quieto no lugar, sem rir e sem falar como se fosse um guerra. Se preferir, mude o texto.</a:t>
            </a:r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15376D-0B25-4184-823D-1068A589E3E6}" type="slidenum">
              <a:rPr lang="pt-BR" altLang="pt-BR">
                <a:latin typeface="Calibri" panose="020F0502020204030204" pitchFamily="34" charset="0"/>
              </a:rPr>
              <a:pPr eaLnBrk="1" hangingPunct="1"/>
              <a:t>31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7399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Comentário livre. O último item (É dia de...) preapara para o próximo slide. Faça o gancho para falar da família.</a:t>
            </a:r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9D26B8F-29D7-4B5A-BE7B-FE64D31E1E61}" type="slidenum">
              <a:rPr lang="pt-BR" altLang="pt-BR">
                <a:latin typeface="Calibri" panose="020F0502020204030204" pitchFamily="34" charset="0"/>
              </a:rPr>
              <a:pPr eaLnBrk="1" hangingPunct="1"/>
              <a:t>32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410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Aqui comente sobre como o sábado pode ser o dia da família.</a:t>
            </a:r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DE655D-2F91-43E2-8E25-DEF43E01550B}" type="slidenum">
              <a:rPr lang="pt-BR" altLang="pt-BR">
                <a:latin typeface="Calibri" panose="020F0502020204030204" pitchFamily="34" charset="0"/>
              </a:rPr>
              <a:pPr eaLnBrk="1" hangingPunct="1"/>
              <a:t>33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575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Comentário livre. Só uma dica: enfatize e enfatize a adoração. É um assunto que não causa barreiras mesmo nas pessoas que não frequentam igreja.</a:t>
            </a:r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2E93F0-6999-48C4-BD09-80A9122BDD89}" type="slidenum">
              <a:rPr lang="pt-BR" altLang="pt-BR">
                <a:latin typeface="Calibri" panose="020F0502020204030204" pitchFamily="34" charset="0"/>
              </a:rPr>
              <a:pPr eaLnBrk="1" hangingPunct="1"/>
              <a:t>34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70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Comentário livre. Só uma dica: enfatize e enfatize a adoração. É um assunto que não causa barreiras mesmo nas pessoas que não frequentam igreja.</a:t>
            </a:r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E96199-73D6-4717-8923-152C0D6A5A6C}" type="slidenum">
              <a:rPr lang="pt-BR" altLang="pt-BR">
                <a:latin typeface="Calibri" panose="020F0502020204030204" pitchFamily="34" charset="0"/>
              </a:rPr>
              <a:pPr eaLnBrk="1" hangingPunct="1"/>
              <a:t>35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0446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Comentário livre. Só uma dica: enfatize e enfatize a adoração. É um assunto que não causa barreiras mesmo nas pessoas que não frequentam igreja.</a:t>
            </a:r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8392FD-547E-4148-8708-E155ABF6D851}" type="slidenum">
              <a:rPr lang="pt-BR" altLang="pt-BR">
                <a:latin typeface="Calibri" panose="020F0502020204030204" pitchFamily="34" charset="0"/>
              </a:rPr>
              <a:pPr eaLnBrk="1" hangingPunct="1"/>
              <a:t>36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3262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Comentário livre. Só uma dica: enfatize e enfatize a adoração. É um assunto que não causa barreiras mesmo nas pessoas que não frequentam igreja.</a:t>
            </a:r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4FED00-A234-47B3-94CB-953006F39C6A}" type="slidenum">
              <a:rPr lang="pt-BR" altLang="pt-BR">
                <a:latin typeface="Calibri" panose="020F0502020204030204" pitchFamily="34" charset="0"/>
              </a:rPr>
              <a:pPr eaLnBrk="1" hangingPunct="1"/>
              <a:t>37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923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Comentário livre.</a:t>
            </a:r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E8D384-07C2-4C4A-A73A-B614A6BB82F7}" type="slidenum">
              <a:rPr lang="pt-BR" altLang="pt-BR">
                <a:latin typeface="Calibri" panose="020F0502020204030204" pitchFamily="34" charset="0"/>
              </a:rPr>
              <a:pPr eaLnBrk="1" hangingPunct="1"/>
              <a:t>38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516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Comentário livre.</a:t>
            </a:r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ED0B991-C39D-4535-9547-A82D0FAAAB55}" type="slidenum">
              <a:rPr lang="pt-BR" altLang="pt-BR">
                <a:latin typeface="Calibri" panose="020F0502020204030204" pitchFamily="34" charset="0"/>
              </a:rPr>
              <a:pPr eaLnBrk="1" hangingPunct="1"/>
              <a:t>39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02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Neste momento, se quiser pode pedir aos monitores que ajudem a ver quem levanta a mão primeiro e premiar com um bombom. Ah, com certeza você sabe, mas por via das dúvidas, Windows significa janela.</a:t>
            </a:r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730485-54D0-44C3-A20B-2D768EE709A9}" type="slidenum">
              <a:rPr lang="pt-BR" altLang="pt-BR">
                <a:latin typeface="Calibri" panose="020F0502020204030204" pitchFamily="34" charset="0"/>
              </a:rPr>
              <a:pPr eaLnBrk="1" hangingPunct="1"/>
              <a:t>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01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Comentário livre. Prepare para entrar no próximo slide com muita empolgação!</a:t>
            </a:r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563F96-A034-4ED6-8CB2-7E7017DA58DE}" type="slidenum">
              <a:rPr lang="pt-BR" altLang="pt-BR">
                <a:latin typeface="Calibri" panose="020F0502020204030204" pitchFamily="34" charset="0"/>
              </a:rPr>
              <a:pPr eaLnBrk="1" hangingPunct="1"/>
              <a:t>40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860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Aqui faça o fechamento. De preferência revise rapidamente alguns pontos e termine num clima de alegria.</a:t>
            </a:r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546A02-F8B4-4295-81AE-C21EF83AD63E}" type="slidenum">
              <a:rPr lang="pt-BR" altLang="pt-BR">
                <a:latin typeface="Calibri" panose="020F0502020204030204" pitchFamily="34" charset="0"/>
              </a:rPr>
              <a:pPr eaLnBrk="1" hangingPunct="1"/>
              <a:t>41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82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Pode continuar com o teste e a premiação se for o caso. Tired significa cansado.</a:t>
            </a:r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4730EB-D962-4A2B-9393-67A173F01616}" type="slidenum">
              <a:rPr lang="pt-BR" altLang="pt-BR">
                <a:latin typeface="Calibri" panose="020F0502020204030204" pitchFamily="34" charset="0"/>
              </a:rPr>
              <a:pPr eaLnBrk="1" hangingPunct="1"/>
              <a:t>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79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Idem slide anterior. Espanhol. É a palavra enquanto.</a:t>
            </a:r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6310DA-DE3D-416C-86C1-E9A3E44E10D1}" type="slidenum">
              <a:rPr lang="pt-BR" altLang="pt-BR">
                <a:latin typeface="Calibri" panose="020F0502020204030204" pitchFamily="34" charset="0"/>
              </a:rPr>
              <a:pPr eaLnBrk="1" hangingPunct="1"/>
              <a:t>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268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É a palavra dúvida. Avise que o próximo slide irá a ao grau máximo de dificuldade.</a:t>
            </a:r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7F2DB5-C817-4871-AC81-60A9EFEE217F}" type="slidenum">
              <a:rPr lang="pt-BR" altLang="pt-BR">
                <a:latin typeface="Calibri" panose="020F0502020204030204" pitchFamily="34" charset="0"/>
              </a:rPr>
              <a:pPr eaLnBrk="1" hangingPunct="1"/>
              <a:t>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45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Interaja com eles desafiando. Se ninguém nem desconfiar, diga que vai transliterar e passe ao slide seguinte.</a:t>
            </a:r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E03996-8D9F-4F04-98FB-2FB330EE4E7A}" type="slidenum">
              <a:rPr lang="pt-BR" altLang="pt-BR">
                <a:latin typeface="Calibri" panose="020F0502020204030204" pitchFamily="34" charset="0"/>
              </a:rPr>
              <a:pPr eaLnBrk="1" hangingPunct="1"/>
              <a:t>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012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Provavelmente alguém vai dizer sábado, mas só aceite como certo se alguém disse parar, cessar, descanso, ou algo semelhante.</a:t>
            </a:r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15D788-2153-4F37-B31E-2D6A8BA8DA37}" type="slidenum">
              <a:rPr lang="pt-BR" altLang="pt-BR">
                <a:latin typeface="Calibri" panose="020F0502020204030204" pitchFamily="34" charset="0"/>
              </a:rPr>
              <a:pPr eaLnBrk="1" hangingPunct="1"/>
              <a:t>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25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5AB00-8AAB-48A9-9918-8CE27F81DA12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0740F-7C87-415C-A399-918C88F7D6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582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A542B-E95B-4DB9-BDE8-15774181AFDF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4D251-9931-46EE-B9F0-65E0D24993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958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5F945-4AEA-4FCB-AE27-25C7F4E1BFE2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38148-5FCA-4861-8F69-8B62F96845F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652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8C734-911F-47A5-BF30-9A7AB3AF2C24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9846A-E985-49CB-A0D8-175E2D52955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8796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F78E6-5931-4A70-8592-68A979D02BBE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CB8D8-70A7-45B4-9417-871A3ED164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674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1AC51-DB0C-4FB7-A8E5-E85B532234E7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F1714-7339-4EB6-9727-E51EE9648E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203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96DC0-5B2C-4196-8C40-5BF5B48FAECD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BE9AD-5FAF-4CA3-BCC1-73DB2A4775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249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C08AD-DEBD-4618-B813-438988F2CF1A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FF404-44B5-4868-BC70-0F59EFBA559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65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EDD66-DDDE-4C77-BE8C-5C60C333A7A7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C32C2-FCC8-4E5D-A77B-93D0477C508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768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AEB32-DB6B-42FB-BA8A-D7FF8C63D5E3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09DD6-FE9D-4A7A-B527-BC40286D6AE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140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pt-BR" noProof="0" smtClean="0"/>
              <a:t>Clique no ícone para adicionar uma imagem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1741-2834-42D8-84B4-2D1A729621D7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1C52753-D070-4A8A-8E7C-73ADF387A1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960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63594"/>
            </a:gs>
            <a:gs pos="100000">
              <a:srgbClr val="56841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9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11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AAAB0C-D60B-4257-85E2-C83EFFA2B051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142890-D2F1-4E5C-92AD-6A84CD094E10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5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sa01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D:\Downloads\sa09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sa27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sa26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D:\Downloads\sa15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sa18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D:\Downloads\sa12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sa19.php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sa20.jp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sa04.jpe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sa24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D:\Downloads\sa10.jp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sa13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sa30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sa29.jp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sa31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sa32.jpg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sa03.JP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sa14.jpe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sa16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sa06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D:\Downloads\sa08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332656"/>
            <a:ext cx="8208912" cy="1877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+mn-cs"/>
              </a:rPr>
              <a:t>Teste de Proficiência Em Línguas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+mn-cs"/>
              </a:rPr>
              <a:t>Pastoral Estudantil APV - Pr</a:t>
            </a: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+mn-cs"/>
              </a:rPr>
              <a:t>. Ismael </a:t>
            </a:r>
            <a:r>
              <a:rPr lang="pt-BR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+mn-cs"/>
              </a:rPr>
              <a:t>Rupperto</a:t>
            </a: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7124700" cy="9239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E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timologia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ea typeface="+mj-ea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188" y="1052513"/>
            <a:ext cx="8569325" cy="566102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buFont typeface="Wingdings 2" charset="2"/>
              <a:buNone/>
              <a:defRPr/>
            </a:pPr>
            <a:r>
              <a:rPr lang="pt-PT" sz="3400" dirty="0">
                <a:latin typeface="Berlin Sans FB Demi" pitchFamily="34" charset="0"/>
              </a:rPr>
              <a:t>A palavra </a:t>
            </a:r>
            <a:r>
              <a:rPr lang="pt-PT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hebraica שבת</a:t>
            </a:r>
            <a:r>
              <a:rPr lang="pt-PT" sz="3400" dirty="0">
                <a:latin typeface="Berlin Sans FB Demi" pitchFamily="34" charset="0"/>
              </a:rPr>
              <a:t>, </a:t>
            </a:r>
            <a:r>
              <a:rPr lang="pt-PT" sz="3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shabāt</a:t>
            </a:r>
            <a:r>
              <a:rPr lang="pt-PT" sz="3400" dirty="0">
                <a:latin typeface="Berlin Sans FB Demi" pitchFamily="34" charset="0"/>
              </a:rPr>
              <a:t>, tem relação com o o verbo </a:t>
            </a:r>
            <a:r>
              <a:rPr lang="pt-PT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שבת</a:t>
            </a:r>
            <a:r>
              <a:rPr lang="pt-PT" sz="3400" dirty="0">
                <a:latin typeface="Berlin Sans FB Demi" pitchFamily="34" charset="0"/>
              </a:rPr>
              <a:t>, </a:t>
            </a:r>
            <a:r>
              <a:rPr lang="pt-PT" sz="3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shavāt</a:t>
            </a:r>
            <a:r>
              <a:rPr lang="pt-PT" sz="3400" dirty="0">
                <a:latin typeface="Berlin Sans FB Demi" pitchFamily="34" charset="0"/>
              </a:rPr>
              <a:t>, que significa "</a:t>
            </a:r>
            <a:r>
              <a:rPr lang="pt-PT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cessar</a:t>
            </a:r>
            <a:r>
              <a:rPr lang="pt-PT" sz="3400" dirty="0">
                <a:latin typeface="Berlin Sans FB Demi" pitchFamily="34" charset="0"/>
              </a:rPr>
              <a:t>", "</a:t>
            </a:r>
            <a:r>
              <a:rPr lang="pt-PT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parar</a:t>
            </a:r>
            <a:r>
              <a:rPr lang="pt-PT" sz="3400" dirty="0">
                <a:latin typeface="Berlin Sans FB Demi" pitchFamily="34" charset="0"/>
              </a:rPr>
              <a:t>". Apesar de ser vista quase universalmente como "</a:t>
            </a:r>
            <a:r>
              <a:rPr lang="pt-PT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descanso</a:t>
            </a:r>
            <a:r>
              <a:rPr lang="pt-PT" sz="3400" dirty="0">
                <a:latin typeface="Berlin Sans FB Demi" pitchFamily="34" charset="0"/>
              </a:rPr>
              <a:t>" ou um "</a:t>
            </a:r>
            <a:r>
              <a:rPr lang="pt-PT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período de descanso</a:t>
            </a:r>
            <a:r>
              <a:rPr lang="pt-PT" sz="3400" dirty="0">
                <a:latin typeface="Berlin Sans FB Demi" pitchFamily="34" charset="0"/>
              </a:rPr>
              <a:t>", uma tradução mais literal seria "</a:t>
            </a:r>
            <a:r>
              <a:rPr lang="pt-PT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cessação</a:t>
            </a:r>
            <a:r>
              <a:rPr lang="pt-PT" sz="3400" dirty="0">
                <a:latin typeface="Berlin Sans FB Demi" pitchFamily="34" charset="0"/>
              </a:rPr>
              <a:t>", com a implicação de "</a:t>
            </a:r>
            <a:r>
              <a:rPr lang="pt-PT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parar o trabalho</a:t>
            </a:r>
            <a:r>
              <a:rPr lang="pt-PT" sz="3400" dirty="0">
                <a:latin typeface="Berlin Sans FB Demi" pitchFamily="34" charset="0"/>
              </a:rPr>
              <a:t>". Portanto, </a:t>
            </a:r>
            <a:r>
              <a:rPr lang="pt-PT" sz="3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Shabat</a:t>
            </a:r>
            <a:r>
              <a:rPr lang="pt-PT" sz="3400" dirty="0">
                <a:latin typeface="Berlin Sans FB Demi" pitchFamily="34" charset="0"/>
              </a:rPr>
              <a:t> é o dia de </a:t>
            </a:r>
            <a:r>
              <a:rPr lang="pt-PT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cessação do trabalho</a:t>
            </a:r>
            <a:r>
              <a:rPr lang="pt-PT" sz="3400" dirty="0">
                <a:latin typeface="Berlin Sans FB Demi" pitchFamily="34" charset="0"/>
              </a:rPr>
              <a:t>; enquanto que descanso é implícito, mas não é uma denotação da palavra em si. </a:t>
            </a:r>
            <a:endParaRPr lang="pt-BR" sz="34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1009650" y="188913"/>
            <a:ext cx="7124700" cy="923925"/>
          </a:xfrm>
        </p:spPr>
        <p:txBody>
          <a:bodyPr/>
          <a:lstStyle/>
          <a:p>
            <a:pPr eaLnBrk="1" hangingPunct="1"/>
            <a:r>
              <a:rPr lang="pt-BR" altLang="pt-BR" sz="6000" smtClean="0">
                <a:latin typeface="Berlin Sans FB Demi" panose="020E0802020502020306" pitchFamily="34" charset="0"/>
                <a:cs typeface="Trebuchet MS" panose="020B0603020202020204" pitchFamily="34" charset="0"/>
              </a:rPr>
              <a:t>E</a:t>
            </a:r>
            <a:r>
              <a:rPr lang="pt-BR" altLang="pt-BR" smtClean="0">
                <a:latin typeface="Berlin Sans FB Demi" panose="020E0802020502020306" pitchFamily="34" charset="0"/>
                <a:cs typeface="Trebuchet MS" panose="020B0603020202020204" pitchFamily="34" charset="0"/>
              </a:rPr>
              <a:t>timologia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650" y="1268413"/>
            <a:ext cx="7883525" cy="518477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buFont typeface="Wingdings 2" charset="2"/>
              <a:buNone/>
              <a:defRPr/>
            </a:pPr>
            <a:r>
              <a:rPr lang="pt-PT" sz="4000" dirty="0" smtClean="0">
                <a:latin typeface="Berlin Sans FB Demi" pitchFamily="34" charset="0"/>
              </a:rPr>
              <a:t>Veja só: a </a:t>
            </a:r>
            <a:r>
              <a:rPr lang="pt-PT" sz="4000" dirty="0">
                <a:latin typeface="Berlin Sans FB Demi" pitchFamily="34" charset="0"/>
              </a:rPr>
              <a:t>palavra em hebraico para “</a:t>
            </a:r>
            <a:r>
              <a:rPr lang="pt-P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greve</a:t>
            </a:r>
            <a:r>
              <a:rPr lang="pt-PT" sz="4000" dirty="0">
                <a:latin typeface="Berlin Sans FB Demi" pitchFamily="34" charset="0"/>
              </a:rPr>
              <a:t>” é </a:t>
            </a:r>
            <a:r>
              <a:rPr lang="pt-PT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shevita</a:t>
            </a:r>
            <a:r>
              <a:rPr lang="pt-PT" sz="4000" dirty="0">
                <a:latin typeface="Berlin Sans FB Demi" pitchFamily="34" charset="0"/>
              </a:rPr>
              <a:t>, que vem da mesma raiz hebraica que </a:t>
            </a:r>
            <a:r>
              <a:rPr lang="pt-PT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Shabat</a:t>
            </a:r>
            <a:r>
              <a:rPr lang="pt-PT" sz="4000" dirty="0">
                <a:latin typeface="Berlin Sans FB Demi" pitchFamily="34" charset="0"/>
              </a:rPr>
              <a:t>, e tem a mesma implicação, nominalmente que </a:t>
            </a:r>
            <a:r>
              <a:rPr lang="pt-P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trabalhadores em greve se abstêm ativamente do trabalho</a:t>
            </a:r>
            <a:r>
              <a:rPr lang="pt-PT" sz="4000" dirty="0">
                <a:latin typeface="Berlin Sans FB Demi" pitchFamily="34" charset="0"/>
              </a:rPr>
              <a:t>, ao invés de passivamente</a:t>
            </a:r>
            <a:r>
              <a:rPr lang="pt-PT" sz="4000" dirty="0" smtClean="0">
                <a:latin typeface="Berlin Sans FB Demi" pitchFamily="34" charset="0"/>
              </a:rPr>
              <a:t>.</a:t>
            </a:r>
            <a:endParaRPr lang="pt-BR" sz="40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650" y="2471738"/>
            <a:ext cx="7124700" cy="4052887"/>
          </a:xfrm>
        </p:spPr>
        <p:txBody>
          <a:bodyPr rtlCol="0">
            <a:normAutofit fontScale="85000" lnSpcReduction="20000"/>
          </a:bodyPr>
          <a:lstStyle/>
          <a:p>
            <a:pPr marL="0" indent="0" algn="r" eaLnBrk="1" fontAlgn="auto" hangingPunct="1">
              <a:buFont typeface="Wingdings 2" charset="2"/>
              <a:buNone/>
              <a:defRPr/>
            </a:pPr>
            <a:r>
              <a:rPr lang="pt-BR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Sábado, o meu dia de </a:t>
            </a:r>
            <a:r>
              <a:rPr lang="pt-BR" sz="14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alegria</a:t>
            </a:r>
          </a:p>
          <a:p>
            <a:pPr marL="0" indent="0" algn="r" eaLnBrk="1" fontAlgn="auto" hangingPunct="1">
              <a:buFont typeface="Wingdings 2" charset="2"/>
              <a:buNone/>
              <a:defRPr/>
            </a:pPr>
            <a:endParaRPr lang="pt-BR" dirty="0">
              <a:latin typeface="Berlin Sans FB Demi" pitchFamily="34" charset="0"/>
            </a:endParaRPr>
          </a:p>
          <a:p>
            <a:pPr marL="0" indent="0" algn="r" eaLnBrk="1" fontAlgn="auto" hangingPunct="1">
              <a:buFont typeface="Wingdings 2" charset="2"/>
              <a:buNone/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188" y="100013"/>
            <a:ext cx="7739062" cy="20335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8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P</a:t>
            </a:r>
            <a:r>
              <a:rPr lang="pt-BR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or que nós adventistas guardamos o sábado?</a:t>
            </a:r>
            <a:endParaRPr lang="pt-BR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5188" y="333375"/>
            <a:ext cx="7883525" cy="4672013"/>
          </a:xfrm>
        </p:spPr>
        <p:txBody>
          <a:bodyPr rtlCol="0">
            <a:noAutofit/>
          </a:bodyPr>
          <a:lstStyle/>
          <a:p>
            <a:pPr eaLnBrk="1" fontAlgn="auto" hangingPunct="1">
              <a:buFont typeface="Wingdings 2" charset="2"/>
              <a:buChar char=""/>
              <a:defRPr/>
            </a:pPr>
            <a:r>
              <a:rPr lang="pt-BR" sz="4000" dirty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pt-BR" sz="4000" dirty="0" smtClean="0">
                <a:latin typeface="Berlin Sans FB Demi" pitchFamily="34" charset="0"/>
              </a:rPr>
              <a:t>Para nós, a </a:t>
            </a:r>
            <a:r>
              <a:rPr lang="pt-B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Bíblia</a:t>
            </a:r>
            <a:r>
              <a:rPr lang="pt-BR" sz="40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pt-BR" sz="4000" dirty="0" smtClean="0">
                <a:latin typeface="Berlin Sans FB Demi" pitchFamily="34" charset="0"/>
              </a:rPr>
              <a:t>é a</a:t>
            </a:r>
            <a:r>
              <a:rPr lang="pt-BR" sz="40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pt-B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Palavra de Deus</a:t>
            </a:r>
          </a:p>
          <a:p>
            <a:pPr eaLnBrk="1" fontAlgn="auto" hangingPunct="1">
              <a:buFont typeface="Wingdings 2" charset="2"/>
              <a:buChar char=""/>
              <a:defRPr/>
            </a:pPr>
            <a:r>
              <a:rPr lang="pt-BR" sz="4000" dirty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pt-BR" sz="4000" dirty="0" smtClean="0">
                <a:latin typeface="Berlin Sans FB Demi" pitchFamily="34" charset="0"/>
              </a:rPr>
              <a:t>Na Bíblia encontramos a </a:t>
            </a:r>
            <a:r>
              <a:rPr lang="pt-B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lei de Deus</a:t>
            </a:r>
          </a:p>
          <a:p>
            <a:pPr eaLnBrk="1" fontAlgn="auto" hangingPunct="1">
              <a:buFont typeface="Wingdings 2" charset="2"/>
              <a:buChar char=""/>
              <a:defRPr/>
            </a:pPr>
            <a:r>
              <a:rPr lang="pt-BR" sz="4000" dirty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pt-BR" sz="4000" dirty="0" smtClean="0">
                <a:latin typeface="Berlin Sans FB Demi" pitchFamily="34" charset="0"/>
              </a:rPr>
              <a:t>A lei de Deus contém o </a:t>
            </a:r>
            <a:r>
              <a:rPr lang="pt-B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mandamento da guarda do sábado</a:t>
            </a:r>
            <a:endParaRPr lang="pt-BR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1" descr="004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650" y="115888"/>
            <a:ext cx="7124700" cy="18018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8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O</a:t>
            </a:r>
            <a:r>
              <a:rPr lang="pt-BR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 quarto mandamento</a:t>
            </a:r>
            <a:br>
              <a:rPr lang="pt-BR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</a:b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Êxodo 20:8-11</a:t>
            </a:r>
            <a:endParaRPr lang="pt-BR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260350"/>
            <a:ext cx="8677275" cy="6453188"/>
          </a:xfrm>
        </p:spPr>
        <p:txBody>
          <a:bodyPr rtlCol="0">
            <a:noAutofit/>
          </a:bodyPr>
          <a:lstStyle/>
          <a:p>
            <a:pPr eaLnBrk="1" fontAlgn="auto" hangingPunct="1">
              <a:buFont typeface="Wingdings 2" charset="2"/>
              <a:buChar char=""/>
              <a:defRPr/>
            </a:pPr>
            <a:r>
              <a:rPr lang="pt-BR" sz="3600" dirty="0" smtClean="0">
                <a:latin typeface="Berlin Sans FB Demi" pitchFamily="34" charset="0"/>
              </a:rPr>
              <a:t> 8  </a:t>
            </a:r>
            <a: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Lembra-te</a:t>
            </a:r>
            <a:r>
              <a:rPr lang="pt-BR" sz="3600" dirty="0">
                <a:latin typeface="Berlin Sans FB Demi" pitchFamily="34" charset="0"/>
              </a:rPr>
              <a:t> do dia do </a:t>
            </a:r>
            <a:r>
              <a:rPr lang="pt-BR" sz="3600" dirty="0">
                <a:solidFill>
                  <a:srgbClr val="FFFF00"/>
                </a:solidFill>
                <a:latin typeface="Berlin Sans FB Demi" pitchFamily="34" charset="0"/>
              </a:rPr>
              <a:t>sábado</a:t>
            </a:r>
            <a:r>
              <a:rPr lang="pt-BR" sz="3600" dirty="0">
                <a:latin typeface="Berlin Sans FB Demi" pitchFamily="34" charset="0"/>
              </a:rPr>
              <a:t>, para o </a:t>
            </a:r>
            <a:r>
              <a:rPr lang="pt-BR" sz="3600" dirty="0">
                <a:solidFill>
                  <a:srgbClr val="FFFF00"/>
                </a:solidFill>
                <a:latin typeface="Berlin Sans FB Demi" pitchFamily="34" charset="0"/>
              </a:rPr>
              <a:t>santificar</a:t>
            </a:r>
            <a:r>
              <a:rPr lang="pt-BR" sz="3600" dirty="0">
                <a:latin typeface="Berlin Sans FB Demi" pitchFamily="34" charset="0"/>
              </a:rPr>
              <a:t>.</a:t>
            </a:r>
          </a:p>
          <a:p>
            <a:pPr eaLnBrk="1" fontAlgn="auto" hangingPunct="1">
              <a:buFont typeface="Wingdings 2" charset="2"/>
              <a:buChar char=""/>
              <a:defRPr/>
            </a:pPr>
            <a:r>
              <a:rPr lang="pt-BR" sz="3600" dirty="0" smtClean="0">
                <a:latin typeface="Berlin Sans FB Demi" pitchFamily="34" charset="0"/>
              </a:rPr>
              <a:t> 9  </a:t>
            </a:r>
            <a:r>
              <a:rPr lang="pt-BR" sz="3600" dirty="0">
                <a:latin typeface="Berlin Sans FB Demi" pitchFamily="34" charset="0"/>
              </a:rPr>
              <a:t>Seis dias trabalharás, e farás toda a tua obra.</a:t>
            </a:r>
          </a:p>
          <a:p>
            <a:pPr eaLnBrk="1" fontAlgn="auto" hangingPunct="1">
              <a:buFont typeface="Wingdings 2" charset="2"/>
              <a:buChar char=""/>
              <a:defRPr/>
            </a:pPr>
            <a:r>
              <a:rPr lang="pt-BR" sz="3600" dirty="0" smtClean="0">
                <a:latin typeface="Berlin Sans FB Demi" pitchFamily="34" charset="0"/>
              </a:rPr>
              <a:t> 10  </a:t>
            </a:r>
            <a:r>
              <a:rPr lang="pt-BR" sz="3600" dirty="0">
                <a:latin typeface="Berlin Sans FB Demi" pitchFamily="34" charset="0"/>
              </a:rPr>
              <a:t>Mas o </a:t>
            </a:r>
            <a: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sétimo dia é o sábado do SENHOR teu Deus</a:t>
            </a:r>
            <a:r>
              <a:rPr lang="pt-BR" sz="3600" dirty="0">
                <a:latin typeface="Berlin Sans FB Demi" pitchFamily="34" charset="0"/>
              </a:rPr>
              <a:t>; não farás </a:t>
            </a:r>
            <a:r>
              <a:rPr lang="pt-BR" sz="3600" dirty="0">
                <a:solidFill>
                  <a:srgbClr val="FFFF00"/>
                </a:solidFill>
                <a:latin typeface="Berlin Sans FB Demi" pitchFamily="34" charset="0"/>
              </a:rPr>
              <a:t>nenhuma obra</a:t>
            </a:r>
            <a:r>
              <a:rPr lang="pt-BR" sz="3600" dirty="0">
                <a:latin typeface="Berlin Sans FB Demi" pitchFamily="34" charset="0"/>
              </a:rPr>
              <a:t>, nem tu, nem teu filho, nem tua filha, nem o teu servo, nem a tua serva, nem o teu animal, nem o teu estrangeiro, que está dentro das tuas portas</a:t>
            </a:r>
            <a:r>
              <a:rPr lang="pt-BR" sz="3600" dirty="0" smtClean="0">
                <a:latin typeface="Berlin Sans FB Demi" pitchFamily="34" charset="0"/>
              </a:rPr>
              <a:t>.</a:t>
            </a:r>
            <a:endParaRPr lang="pt-BR" sz="36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A</a:t>
            </a:r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lém disso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ea typeface="+mj-ea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650" y="1700213"/>
            <a:ext cx="7124700" cy="11525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buFont typeface="Wingdings 2" charset="2"/>
              <a:buNone/>
              <a:defRPr/>
            </a:pPr>
            <a:r>
              <a:rPr lang="pt-B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O próprio </a:t>
            </a:r>
            <a:r>
              <a:rPr lang="pt-BR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Deus</a:t>
            </a:r>
            <a:r>
              <a:rPr lang="pt-B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...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ctrTitle"/>
          </p:nvPr>
        </p:nvSpPr>
        <p:spPr>
          <a:xfrm>
            <a:off x="1009650" y="3306763"/>
            <a:ext cx="7116763" cy="1470025"/>
          </a:xfrm>
        </p:spPr>
        <p:txBody>
          <a:bodyPr/>
          <a:lstStyle/>
          <a:p>
            <a:pPr eaLnBrk="1" hangingPunct="1"/>
            <a:endParaRPr lang="pt-BR" altLang="pt-BR" smtClean="0">
              <a:latin typeface="Berlin Sans FB Demi" panose="020E0802020502020306" pitchFamily="34" charset="0"/>
              <a:cs typeface="Trebuchet MS" panose="020B0603020202020204" pitchFamily="34" charset="0"/>
            </a:endParaRPr>
          </a:p>
        </p:txBody>
      </p:sp>
      <p:sp>
        <p:nvSpPr>
          <p:cNvPr id="21507" name="Subtítulo 2"/>
          <p:cNvSpPr>
            <a:spLocks noGrp="1"/>
          </p:cNvSpPr>
          <p:nvPr>
            <p:ph type="subTitle" idx="1"/>
          </p:nvPr>
        </p:nvSpPr>
        <p:spPr>
          <a:xfrm>
            <a:off x="1009650" y="4776788"/>
            <a:ext cx="7116763" cy="862012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21508" name="Imagem 1" descr="012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buFont typeface="Wingdings 2" charset="2"/>
              <a:buNone/>
              <a:defRPr/>
            </a:pPr>
            <a:r>
              <a:rPr lang="pt-BR" sz="11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Love</a:t>
            </a:r>
            <a:endParaRPr lang="pt-B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650" y="476250"/>
            <a:ext cx="7124700" cy="9239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O</a:t>
            </a:r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 quarto mandamento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ea typeface="+mj-ea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650" y="1412875"/>
            <a:ext cx="8208963" cy="4537075"/>
          </a:xfrm>
        </p:spPr>
        <p:txBody>
          <a:bodyPr rtlCol="0">
            <a:noAutofit/>
          </a:bodyPr>
          <a:lstStyle/>
          <a:p>
            <a:pPr eaLnBrk="1" fontAlgn="auto" hangingPunct="1">
              <a:buFont typeface="Wingdings 2" charset="2"/>
              <a:buChar char=""/>
              <a:defRPr/>
            </a:pP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11  Porque em seis dias fez o SENHOR os céus e a terra, o mar e tudo que neles há, </a:t>
            </a:r>
            <a:r>
              <a:rPr lang="pt-B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 ao sétimo dia descansou</a:t>
            </a:r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; portanto abençoou o SENHOR o dia do sábado, e o santificou.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" r="6743"/>
          <a:stretch>
            <a:fillRect/>
          </a:stretch>
        </p:blipFill>
        <p:spPr bwMode="auto">
          <a:xfrm>
            <a:off x="0" y="-26988"/>
            <a:ext cx="9144000" cy="63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476250"/>
            <a:ext cx="9144000" cy="92551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pt-BR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F</a:t>
            </a:r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errari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de </a:t>
            </a: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Cristiano Ronaldo</a:t>
            </a:r>
            <a:endParaRPr lang="pt-B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-87313"/>
            <a:ext cx="9144000" cy="923926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 decolar na vida? Descanse!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3" name="Aviação.AVI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966788"/>
            <a:ext cx="83693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11188" y="333375"/>
            <a:ext cx="7124700" cy="9239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P</a:t>
            </a:r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esquisa médica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ea typeface="+mj-ea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850" y="1484313"/>
            <a:ext cx="8820150" cy="5373687"/>
          </a:xfrm>
        </p:spPr>
        <p:txBody>
          <a:bodyPr rtlCol="0">
            <a:noAutofit/>
          </a:bodyPr>
          <a:lstStyle/>
          <a:p>
            <a:pPr eaLnBrk="1" fontAlgn="auto" hangingPunct="1">
              <a:buFont typeface="Wingdings 2" charset="2"/>
              <a:buChar char=""/>
              <a:defRPr/>
            </a:pPr>
            <a:r>
              <a:rPr 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O </a:t>
            </a:r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Dr. </a:t>
            </a:r>
            <a:r>
              <a:rPr lang="pt-BR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Bernell</a:t>
            </a:r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Baldwin, doutor em neurociências pela Universidade George Washington, nos Estados Unidos, afirma que "</a:t>
            </a:r>
            <a:r>
              <a:rPr lang="pt-BR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o ritmo semanal </a:t>
            </a:r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é um fator inerente ao funcionamento do corpo humano". Aliás, sua importância pode ser observada na história. Ele salienta que, na França, durante a Revolução Francesa, uma semana de dez dias foi experimentada com resultados desastrosos. As instituições de </a:t>
            </a:r>
            <a:r>
              <a:rPr lang="pt-BR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saúde mental</a:t>
            </a:r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lotaram rapidamente e a tentativa foi abolida.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m 1" descr="018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m 1" descr="013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1" descr="014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459788" cy="1441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M</a:t>
            </a:r>
            <a:r>
              <a:rPr lang="pt-B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as isso não era coisa do passado?</a:t>
            </a:r>
            <a:br>
              <a:rPr lang="pt-B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</a:br>
            <a:r>
              <a:rPr lang="pt-B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Mateus 5:17-18</a:t>
            </a:r>
            <a:endParaRPr lang="pt-BR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4213" y="404813"/>
            <a:ext cx="7848600" cy="6119812"/>
          </a:xfrm>
        </p:spPr>
        <p:txBody>
          <a:bodyPr rtlCol="0">
            <a:noAutofit/>
          </a:bodyPr>
          <a:lstStyle/>
          <a:p>
            <a:pPr eaLnBrk="1" fontAlgn="auto" hangingPunct="1">
              <a:buFont typeface="Wingdings 2" charset="2"/>
              <a:buChar char=""/>
              <a:defRPr/>
            </a:pPr>
            <a:r>
              <a:rPr lang="pt-BR" sz="44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pt-B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17  Não cuideis que vim destruir a lei ou os profetas: </a:t>
            </a:r>
            <a:r>
              <a:rPr lang="pt-BR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não vim </a:t>
            </a:r>
            <a:r>
              <a:rPr lang="pt-BR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revogar, </a:t>
            </a:r>
            <a:r>
              <a:rPr lang="pt-BR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mas cumprir.</a:t>
            </a:r>
          </a:p>
          <a:p>
            <a:pPr eaLnBrk="1" fontAlgn="auto" hangingPunct="1">
              <a:buFont typeface="Wingdings 2" charset="2"/>
              <a:buChar char=""/>
              <a:defRPr/>
            </a:pPr>
            <a:r>
              <a:rPr lang="pt-B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18  </a:t>
            </a:r>
            <a:r>
              <a:rPr lang="pt-B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Porque em verdade vos digo que, </a:t>
            </a:r>
            <a:r>
              <a:rPr lang="pt-BR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até que o céu e a terra passem</a:t>
            </a:r>
            <a:r>
              <a:rPr lang="pt-B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, nem um jota ou um til se omitirá da lei, sem que tudo seja cumprido.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buFont typeface="Wingdings 2" charset="2"/>
              <a:buNone/>
              <a:defRPr/>
            </a:pPr>
            <a:r>
              <a:rPr lang="pt-BR" sz="11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Book</a:t>
            </a:r>
            <a:endParaRPr lang="pt-B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650" y="333375"/>
            <a:ext cx="7124700" cy="9239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D</a:t>
            </a:r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eixe-me ver se entendi...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8213" y="3789363"/>
            <a:ext cx="7594600" cy="2808287"/>
          </a:xfrm>
        </p:spPr>
        <p:txBody>
          <a:bodyPr rtlCol="0">
            <a:noAutofit/>
          </a:bodyPr>
          <a:lstStyle/>
          <a:p>
            <a:pPr eaLnBrk="1" fontAlgn="auto" hangingPunct="1">
              <a:buFont typeface="Wingdings 2" charset="2"/>
              <a:buChar char=""/>
              <a:defRPr/>
            </a:pPr>
            <a:r>
              <a:rPr lang="pt-BR" sz="40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 palavra sábado significa </a:t>
            </a:r>
            <a:r>
              <a:rPr lang="pt-BR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cessar</a:t>
            </a:r>
            <a:r>
              <a:rPr lang="pt-B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 </a:t>
            </a:r>
          </a:p>
          <a:p>
            <a:pPr eaLnBrk="1" fontAlgn="auto" hangingPunct="1">
              <a:buFont typeface="Wingdings 2" charset="2"/>
              <a:buChar char=""/>
              <a:defRPr/>
            </a:pPr>
            <a:r>
              <a:rPr lang="pt-BR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O sábado é isso? Ficar sem fazer nada durante 24 horas?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7561263" cy="11509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É</a:t>
            </a:r>
            <a:r>
              <a:rPr lang="pt-BR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 tempo de parar, mas...</a:t>
            </a:r>
            <a:endParaRPr lang="pt-BR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ea typeface="+mj-ea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628775"/>
            <a:ext cx="6048375" cy="5051425"/>
          </a:xfrm>
        </p:spPr>
        <p:txBody>
          <a:bodyPr rtlCol="0">
            <a:noAutofit/>
          </a:bodyPr>
          <a:lstStyle/>
          <a:p>
            <a:pPr eaLnBrk="1" fontAlgn="auto" hangingPunct="1">
              <a:buFont typeface="Wingdings 2" charset="2"/>
              <a:buChar char=""/>
              <a:defRPr/>
            </a:pPr>
            <a:r>
              <a:rPr lang="pt-BR" sz="4000" dirty="0" smtClean="0">
                <a:latin typeface="Berlin Sans FB Demi" pitchFamily="34" charset="0"/>
              </a:rPr>
              <a:t> </a:t>
            </a: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Parar com tudo que é </a:t>
            </a: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comum, para </a:t>
            </a: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se dedicar a tudo que é </a:t>
            </a: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especial</a:t>
            </a:r>
          </a:p>
          <a:p>
            <a:pPr eaLnBrk="1" fontAlgn="auto" hangingPunct="1">
              <a:buFont typeface="Wingdings 2" charset="2"/>
              <a:buChar char=""/>
              <a:defRPr/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Sábado é dia de </a:t>
            </a: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celebração</a:t>
            </a:r>
          </a:p>
          <a:p>
            <a:pPr eaLnBrk="1" fontAlgn="auto" hangingPunct="1">
              <a:buFont typeface="Wingdings 2" charset="2"/>
              <a:buChar char=""/>
              <a:defRPr/>
            </a:pP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É o seu dia de </a:t>
            </a: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alegria</a:t>
            </a:r>
          </a:p>
          <a:p>
            <a:pPr eaLnBrk="1" fontAlgn="auto" hangingPunct="1">
              <a:buFont typeface="Wingdings 2" charset="2"/>
              <a:buChar char=""/>
              <a:defRPr/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É dia de...</a:t>
            </a:r>
            <a:endParaRPr lang="pt-BR" sz="4000" dirty="0" smtClean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m 1" descr="015b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650" y="404813"/>
            <a:ext cx="7124700" cy="9239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T</a:t>
            </a:r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ambém é dia de:</a:t>
            </a:r>
            <a:endParaRPr lang="pt-BR" sz="2800" dirty="0">
              <a:latin typeface="Berlin Sans FB Demi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088" y="333375"/>
            <a:ext cx="7124700" cy="1223963"/>
          </a:xfrm>
        </p:spPr>
        <p:txBody>
          <a:bodyPr rtlCol="0">
            <a:noAutofit/>
          </a:bodyPr>
          <a:lstStyle/>
          <a:p>
            <a:pPr eaLnBrk="1" fontAlgn="auto" hangingPunct="1">
              <a:buFont typeface="Wingdings 2" charset="2"/>
              <a:buChar char=""/>
              <a:defRPr/>
            </a:pPr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pt-BR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Adoração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650" y="4508500"/>
            <a:ext cx="7124700" cy="2089150"/>
          </a:xfrm>
        </p:spPr>
        <p:txBody>
          <a:bodyPr rtlCol="0">
            <a:noAutofit/>
          </a:bodyPr>
          <a:lstStyle/>
          <a:p>
            <a:pPr eaLnBrk="1" fontAlgn="auto" hangingPunct="1">
              <a:buFont typeface="Wingdings 2" charset="2"/>
              <a:buChar char=""/>
              <a:defRPr/>
            </a:pP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pt-B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Lembrar e agradecer pela </a:t>
            </a:r>
            <a:r>
              <a:rPr lang="pt-BR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criação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4213" y="4292600"/>
            <a:ext cx="7124700" cy="2232025"/>
          </a:xfrm>
        </p:spPr>
        <p:txBody>
          <a:bodyPr rtlCol="0">
            <a:noAutofit/>
          </a:bodyPr>
          <a:lstStyle/>
          <a:p>
            <a:pPr eaLnBrk="1" fontAlgn="auto" hangingPunct="1">
              <a:buFont typeface="Wingdings 2" charset="2"/>
              <a:buChar char=""/>
              <a:defRPr/>
            </a:pP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pt-B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Lembrar e agradecer pela </a:t>
            </a:r>
            <a:r>
              <a:rPr lang="pt-BR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redenção</a:t>
            </a:r>
            <a:endParaRPr lang="pt-BR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124700" cy="1600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É</a:t>
            </a:r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 dia de fazer o bem</a:t>
            </a:r>
            <a:r>
              <a:rPr lang="pt-BR" sz="4000" dirty="0" smtClean="0">
                <a:latin typeface="Berlin Sans FB Demi" pitchFamily="34" charset="0"/>
                <a:ea typeface="+mj-ea"/>
              </a:rPr>
              <a:t/>
            </a:r>
            <a:br>
              <a:rPr lang="pt-BR" sz="4000" dirty="0" smtClean="0">
                <a:latin typeface="Berlin Sans FB Demi" pitchFamily="34" charset="0"/>
                <a:ea typeface="+mj-ea"/>
              </a:rPr>
            </a:br>
            <a:r>
              <a:rPr lang="pt-BR" sz="2800" dirty="0" err="1" smtClean="0">
                <a:latin typeface="Berlin Sans FB Demi" pitchFamily="34" charset="0"/>
                <a:ea typeface="+mj-ea"/>
              </a:rPr>
              <a:t>Mt</a:t>
            </a:r>
            <a:r>
              <a:rPr lang="pt-BR" sz="2800" dirty="0" smtClean="0">
                <a:latin typeface="Berlin Sans FB Demi" pitchFamily="34" charset="0"/>
                <a:ea typeface="+mj-ea"/>
              </a:rPr>
              <a:t> 12:10-12</a:t>
            </a:r>
            <a:endParaRPr lang="pt-BR" sz="2800" dirty="0">
              <a:latin typeface="Berlin Sans FB Demi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288925"/>
            <a:ext cx="8424862" cy="6380163"/>
          </a:xfrm>
        </p:spPr>
        <p:txBody>
          <a:bodyPr rtlCol="0">
            <a:noAutofit/>
          </a:bodyPr>
          <a:lstStyle/>
          <a:p>
            <a:pPr eaLnBrk="1" fontAlgn="auto" hangingPunct="1">
              <a:buFont typeface="Wingdings 2" charset="2"/>
              <a:buChar char=""/>
              <a:defRPr/>
            </a:pP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10 E, estava ali um homem que tinha uma das mãos mirrada; e eles, para o acusarem, o interrogaram, dizendo: </a:t>
            </a:r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É lícito curar nos sábados?</a:t>
            </a:r>
          </a:p>
          <a:p>
            <a:pPr eaLnBrk="1" fontAlgn="auto" hangingPunct="1">
              <a:buFont typeface="Wingdings 2" charset="2"/>
              <a:buChar char=""/>
              <a:defRPr/>
            </a:pP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11 E ele lhes disse: Qual dentre vós será o homem que tendo uma ovelha, se num sábado ela cair numa cova, não lançará mão dela, e a levantará?</a:t>
            </a:r>
          </a:p>
          <a:p>
            <a:pPr eaLnBrk="1" fontAlgn="auto" hangingPunct="1">
              <a:buFont typeface="Wingdings 2" charset="2"/>
              <a:buChar char=""/>
              <a:defRPr/>
            </a:pP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12 Pois, quanto mais vale um homem do que uma ovelha? </a:t>
            </a:r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É, por </a:t>
            </a: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consequência, </a:t>
            </a:r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lícito fazer bem nos sábados.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buFont typeface="Wingdings 2" charset="2"/>
              <a:buNone/>
              <a:defRPr/>
            </a:pPr>
            <a:r>
              <a:rPr lang="pt-BR" sz="115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Window</a:t>
            </a:r>
            <a:endParaRPr lang="pt-B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009650" y="476250"/>
            <a:ext cx="7124700" cy="9239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É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 totalmente 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PROIBIDO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...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ea typeface="+mj-ea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0" y="2832100"/>
            <a:ext cx="9144000" cy="405288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buFont typeface="Wingdings 2" charset="2"/>
              <a:buNone/>
              <a:defRPr/>
            </a:pPr>
            <a:r>
              <a:rPr lang="pt-BR" sz="9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Pensar nos</a:t>
            </a:r>
            <a:r>
              <a:rPr lang="pt-BR" sz="9600" dirty="0" smtClean="0">
                <a:solidFill>
                  <a:srgbClr val="000000"/>
                </a:solidFill>
                <a:latin typeface="Berlin Sans FB Demi" pitchFamily="34" charset="0"/>
              </a:rPr>
              <a:t> </a:t>
            </a:r>
            <a:r>
              <a:rPr lang="pt-BR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problemas</a:t>
            </a:r>
            <a:endParaRPr lang="pt-BR" sz="9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042988" y="2865438"/>
            <a:ext cx="7124700" cy="9239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É</a:t>
            </a:r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 totalmente </a:t>
            </a:r>
            <a:r>
              <a:rPr lang="pt-BR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PERMITIDO</a:t>
            </a:r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</a:rPr>
              <a:t>...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ea typeface="+mj-ea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0" y="3716338"/>
            <a:ext cx="9144000" cy="1441450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buFont typeface="Wingdings 2" charset="2"/>
              <a:buNone/>
              <a:defRPr/>
            </a:pPr>
            <a:r>
              <a:rPr lang="pt-BR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Ser </a:t>
            </a:r>
            <a:r>
              <a:rPr lang="pt-BR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Feliz</a:t>
            </a:r>
            <a:endParaRPr lang="pt-BR" sz="9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buFont typeface="Wingdings 2" charset="2"/>
              <a:buNone/>
              <a:defRPr/>
            </a:pPr>
            <a:r>
              <a:rPr lang="pt-BR" sz="115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Tired</a:t>
            </a:r>
            <a:endParaRPr lang="pt-B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088" y="1806575"/>
            <a:ext cx="7451725" cy="40528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Wingdings 2" charset="2"/>
              <a:buNone/>
              <a:defRPr/>
            </a:pPr>
            <a:r>
              <a:rPr lang="pt-BR" sz="115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Mientras</a:t>
            </a:r>
            <a:endParaRPr lang="pt-B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buFont typeface="Wingdings 2" charset="2"/>
              <a:buNone/>
              <a:defRPr/>
            </a:pPr>
            <a:r>
              <a:rPr lang="pt-BR" sz="11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Duda</a:t>
            </a:r>
            <a:endParaRPr lang="pt-B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15888"/>
            <a:ext cx="90011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buFont typeface="Wingdings 2" charset="2"/>
              <a:buNone/>
              <a:defRPr/>
            </a:pPr>
            <a:r>
              <a:rPr lang="pt-BR" sz="115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Shabat</a:t>
            </a:r>
            <a:endParaRPr lang="pt-BR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ã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Verã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ã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477</TotalTime>
  <Words>1589</Words>
  <Application>Microsoft Office PowerPoint</Application>
  <PresentationFormat>Apresentação na tela (4:3)</PresentationFormat>
  <Paragraphs>139</Paragraphs>
  <Slides>41</Slides>
  <Notes>41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8" baseType="lpstr">
      <vt:lpstr>Verdana</vt:lpstr>
      <vt:lpstr>Arial</vt:lpstr>
      <vt:lpstr>Trebuchet MS</vt:lpstr>
      <vt:lpstr>Wingdings 2</vt:lpstr>
      <vt:lpstr>Calibri</vt:lpstr>
      <vt:lpstr>Berlin Sans FB Demi</vt:lpstr>
      <vt:lpstr>Verão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Etimologia</vt:lpstr>
      <vt:lpstr>Etimologia</vt:lpstr>
      <vt:lpstr>Apresentação do PowerPoint</vt:lpstr>
      <vt:lpstr>Por que nós adventistas guardamos o sábado?</vt:lpstr>
      <vt:lpstr>Apresentação do PowerPoint</vt:lpstr>
      <vt:lpstr>Apresentação do PowerPoint</vt:lpstr>
      <vt:lpstr>O quarto mandamento Êxodo 20:8-11</vt:lpstr>
      <vt:lpstr>Apresentação do PowerPoint</vt:lpstr>
      <vt:lpstr>Além disso</vt:lpstr>
      <vt:lpstr>Apresentação do PowerPoint</vt:lpstr>
      <vt:lpstr>O quarto mandamento</vt:lpstr>
      <vt:lpstr>Apresentação do PowerPoint</vt:lpstr>
      <vt:lpstr>Apresentação do PowerPoint</vt:lpstr>
      <vt:lpstr>Apresentação do PowerPoint</vt:lpstr>
      <vt:lpstr>Pesquisa médica</vt:lpstr>
      <vt:lpstr>Apresentação do PowerPoint</vt:lpstr>
      <vt:lpstr>Apresentação do PowerPoint</vt:lpstr>
      <vt:lpstr>Apresentação do PowerPoint</vt:lpstr>
      <vt:lpstr>Mas isso não era coisa do passado? Mateus 5:17-18</vt:lpstr>
      <vt:lpstr>Apresentação do PowerPoint</vt:lpstr>
      <vt:lpstr>Deixe-me ver se entendi...</vt:lpstr>
      <vt:lpstr>Apresentação do PowerPoint</vt:lpstr>
      <vt:lpstr>É tempo de parar, mas...</vt:lpstr>
      <vt:lpstr>Apresentação do PowerPoint</vt:lpstr>
      <vt:lpstr>Também é dia de:</vt:lpstr>
      <vt:lpstr>Apresentação do PowerPoint</vt:lpstr>
      <vt:lpstr>Apresentação do PowerPoint</vt:lpstr>
      <vt:lpstr>Apresentação do PowerPoint</vt:lpstr>
      <vt:lpstr>É dia de fazer o bem Mt 12:10-12</vt:lpstr>
      <vt:lpstr>Apresentação do PowerPoint</vt:lpstr>
      <vt:lpstr>É totalmente PROIBIDO...</vt:lpstr>
      <vt:lpstr>É totalmente PERMITIDO...</vt:lpstr>
    </vt:vector>
  </TitlesOfParts>
  <Company>APV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PE2013-C20-TESTE DE PROFICIÊNCIA EM LÍNGUAS</dc:title>
  <dc:subject>PASTOR DE ESCOLA</dc:subject>
  <dc:creator>Pr. MARCELO AUGUSTO DE CARVALHO;APV - Ismael Carlos Ruperto Junior</dc:creator>
  <cp:keywords>www.4tons.com</cp:keywords>
  <dc:description>COMÉRCIO PROIBIDO. USO PESSOAL</dc:description>
  <cp:lastModifiedBy>pr. marcelo carvalho</cp:lastModifiedBy>
  <cp:revision>50</cp:revision>
  <dcterms:created xsi:type="dcterms:W3CDTF">2013-02-18T14:05:51Z</dcterms:created>
  <dcterms:modified xsi:type="dcterms:W3CDTF">2015-02-22T16:24:28Z</dcterms:modified>
  <cp:category>CAPELAS 2013</cp:category>
</cp:coreProperties>
</file>