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56" r:id="rId3"/>
    <p:sldId id="257" r:id="rId4"/>
    <p:sldId id="258" r:id="rId5"/>
    <p:sldId id="260" r:id="rId6"/>
    <p:sldId id="261" r:id="rId7"/>
    <p:sldId id="262" r:id="rId8"/>
    <p:sldId id="286" r:id="rId9"/>
    <p:sldId id="264" r:id="rId10"/>
    <p:sldId id="265" r:id="rId11"/>
    <p:sldId id="266" r:id="rId12"/>
    <p:sldId id="267" r:id="rId13"/>
    <p:sldId id="268" r:id="rId14"/>
    <p:sldId id="269" r:id="rId15"/>
    <p:sldId id="270" r:id="rId16"/>
    <p:sldId id="272" r:id="rId17"/>
    <p:sldId id="287"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64" autoAdjust="0"/>
  </p:normalViewPr>
  <p:slideViewPr>
    <p:cSldViewPr>
      <p:cViewPr varScale="1">
        <p:scale>
          <a:sx n="44" d="100"/>
          <a:sy n="44" d="100"/>
        </p:scale>
        <p:origin x="21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CAB734E-DB7B-4A27-89F1-BDE599A01C29}" type="datetimeFigureOut">
              <a:rPr lang="pt-BR"/>
              <a:pPr>
                <a:defRPr/>
              </a:pPr>
              <a:t>22/02/2015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4A2C5A4-CA24-4578-9FB9-718B20340DA7}" type="slidenum">
              <a:rPr lang="pt-BR" altLang="pt-BR"/>
              <a:pPr/>
              <a:t>‹nº›</a:t>
            </a:fld>
            <a:endParaRPr lang="pt-BR" altLang="pt-BR"/>
          </a:p>
        </p:txBody>
      </p:sp>
    </p:spTree>
    <p:extLst>
      <p:ext uri="{BB962C8B-B14F-4D97-AF65-F5344CB8AC3E}">
        <p14:creationId xmlns:p14="http://schemas.microsoft.com/office/powerpoint/2010/main" val="27672994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r>
              <a:rPr lang="pt-BR" altLang="pt-BR" b="1" smtClean="0"/>
              <a:t>www.4tons.com</a:t>
            </a:r>
          </a:p>
          <a:p>
            <a:pPr algn="ctr">
              <a:spcBef>
                <a:spcPct val="0"/>
              </a:spcBef>
            </a:pPr>
            <a:endParaRPr lang="pt-BR" altLang="pt-BR" b="1" smtClean="0"/>
          </a:p>
          <a:p>
            <a:pPr algn="ctr">
              <a:spcBef>
                <a:spcPct val="0"/>
              </a:spcBef>
            </a:pPr>
            <a:r>
              <a:rPr lang="pt-BR" altLang="pt-BR" b="1" smtClean="0"/>
              <a:t>Pastoral Estudantil – APV</a:t>
            </a:r>
          </a:p>
          <a:p>
            <a:pPr algn="ctr">
              <a:spcBef>
                <a:spcPct val="0"/>
              </a:spcBef>
            </a:pPr>
            <a:r>
              <a:rPr lang="pt-BR" altLang="pt-BR" b="1" smtClean="0"/>
              <a:t>Pr. Roberto Conti 18/02/2013</a:t>
            </a:r>
          </a:p>
        </p:txBody>
      </p:sp>
      <p:sp>
        <p:nvSpPr>
          <p:cNvPr id="337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7A31AB4-18E1-4BF8-AF8D-9BF3D455B69E}" type="slidenum">
              <a:rPr lang="pt-BR" altLang="pt-BR"/>
              <a:pPr/>
              <a:t>1</a:t>
            </a:fld>
            <a:endParaRPr lang="pt-BR" altLang="pt-BR"/>
          </a:p>
        </p:txBody>
      </p:sp>
    </p:spTree>
    <p:extLst>
      <p:ext uri="{BB962C8B-B14F-4D97-AF65-F5344CB8AC3E}">
        <p14:creationId xmlns:p14="http://schemas.microsoft.com/office/powerpoint/2010/main" val="62741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Seriam mensagens de um Ser infinito, possuidor de todo conhecimento, sabedoria e poder. Esse Ser faria afirmações verídicas e absolutas por que não estaria como nós estamos, limitados ao espaço e ao tempo, mas agiria no tempo e espaço.  </a:t>
            </a:r>
          </a:p>
          <a:p>
            <a:pPr>
              <a:spcBef>
                <a:spcPct val="0"/>
              </a:spcBef>
            </a:pPr>
            <a:r>
              <a:rPr lang="pt-BR" altLang="pt-BR" smtClean="0"/>
              <a:t>Um Ser que poderia nos ajudar a compreender as coisas que estão além do nosso alcance, revelando o que está escondido da nossa mente.</a:t>
            </a:r>
          </a:p>
        </p:txBody>
      </p:sp>
      <p:sp>
        <p:nvSpPr>
          <p:cNvPr id="430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7C0C27D-D1E2-484A-B104-697F7204D2E1}" type="slidenum">
              <a:rPr lang="pt-BR" altLang="pt-BR"/>
              <a:pPr/>
              <a:t>10</a:t>
            </a:fld>
            <a:endParaRPr lang="pt-BR" altLang="pt-BR"/>
          </a:p>
        </p:txBody>
      </p:sp>
    </p:spTree>
    <p:extLst>
      <p:ext uri="{BB962C8B-B14F-4D97-AF65-F5344CB8AC3E}">
        <p14:creationId xmlns:p14="http://schemas.microsoft.com/office/powerpoint/2010/main" val="32226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De fato, esse ser já se revelou e entrou em contato com os seres humanos? Existe algum indício na História de que isso já terá acontecido? Muito mais do que indícios. Através dos séculos, cerca de 40 homens alegaram ter recebido revelações do próprio Criador. E seria de se esperar que o mesmo Deus que nos criou se preocuparia em se comunicar conosco... </a:t>
            </a:r>
          </a:p>
        </p:txBody>
      </p:sp>
      <p:sp>
        <p:nvSpPr>
          <p:cNvPr id="440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E5BB7E6-0FA4-4A62-A5E5-C9A1DA6BD1CA}" type="slidenum">
              <a:rPr lang="pt-BR" altLang="pt-BR"/>
              <a:pPr/>
              <a:t>11</a:t>
            </a:fld>
            <a:endParaRPr lang="pt-BR" altLang="pt-BR"/>
          </a:p>
        </p:txBody>
      </p:sp>
    </p:spTree>
    <p:extLst>
      <p:ext uri="{BB962C8B-B14F-4D97-AF65-F5344CB8AC3E}">
        <p14:creationId xmlns:p14="http://schemas.microsoft.com/office/powerpoint/2010/main" val="301132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Eles alegam ter recebido revelações de Deus. Esses homens, através dos séculos, escreveram livros que, segundo eles, eram mensagens enviadas pelo próprio Deus. Não devemos dispensa-los como fanáticos antes de ouvir o que têm a dizer: Certamente o Senhor Deus não fará coisa alguma sem primeiro revelar o Seu segredo aos Seus servos, os profetas. (Am 3.7). Eis que ponho na tua boca as minhas palavras. (...) e falarás tudo quanto Eu te mandar. (Jr 1.9 e 7). </a:t>
            </a:r>
          </a:p>
          <a:p>
            <a:pPr>
              <a:spcBef>
                <a:spcPct val="0"/>
              </a:spcBef>
            </a:pPr>
            <a:endParaRPr lang="pt-BR" altLang="pt-BR" smtClean="0"/>
          </a:p>
          <a:p>
            <a:pPr>
              <a:spcBef>
                <a:spcPct val="0"/>
              </a:spcBef>
            </a:pPr>
            <a:r>
              <a:rPr lang="pt-BR" altLang="pt-BR" smtClean="0"/>
              <a:t>432 vezes aparece a expressão: “Assim diz o Senhor”, que configura que o mensageiro indicava a origem da mensagem que estava a proclamar.</a:t>
            </a:r>
          </a:p>
          <a:p>
            <a:pPr>
              <a:spcBef>
                <a:spcPct val="0"/>
              </a:spcBef>
            </a:pPr>
            <a:endParaRPr lang="pt-BR" altLang="pt-BR" smtClean="0"/>
          </a:p>
        </p:txBody>
      </p:sp>
      <p:sp>
        <p:nvSpPr>
          <p:cNvPr id="450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D5579CD-8C38-4307-A6E8-1184F11BD12A}" type="slidenum">
              <a:rPr lang="pt-BR" altLang="pt-BR"/>
              <a:pPr/>
              <a:t>12</a:t>
            </a:fld>
            <a:endParaRPr lang="pt-BR" altLang="pt-BR"/>
          </a:p>
        </p:txBody>
      </p:sp>
    </p:spTree>
    <p:extLst>
      <p:ext uri="{BB962C8B-B14F-4D97-AF65-F5344CB8AC3E}">
        <p14:creationId xmlns:p14="http://schemas.microsoft.com/office/powerpoint/2010/main" val="297287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Reconhecem a revelação do Antigo Testamento como de origem divina. O autor da carta aos Hebreus, por exemplo, enfatiza a realidade da revelação não somente através dos profetas, mas principalmente através de Jesus: (ler os textos)</a:t>
            </a:r>
          </a:p>
          <a:p>
            <a:pPr>
              <a:spcBef>
                <a:spcPct val="0"/>
              </a:spcBef>
            </a:pPr>
            <a:endParaRPr lang="pt-BR" altLang="pt-BR" smtClean="0"/>
          </a:p>
          <a:p>
            <a:pPr>
              <a:spcBef>
                <a:spcPct val="0"/>
              </a:spcBef>
            </a:pPr>
            <a:r>
              <a:rPr lang="pt-BR" altLang="pt-BR" smtClean="0"/>
              <a:t>O Deus que soprou o fôlego de vida nos seres viventes é o mesmo que soprou Sua Palavra na consciência dos Seus profetas.</a:t>
            </a:r>
          </a:p>
        </p:txBody>
      </p:sp>
      <p:sp>
        <p:nvSpPr>
          <p:cNvPr id="460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390CDF2-0999-4359-A0B6-18476357114C}" type="slidenum">
              <a:rPr lang="pt-BR" altLang="pt-BR"/>
              <a:pPr/>
              <a:t>13</a:t>
            </a:fld>
            <a:endParaRPr lang="pt-BR" altLang="pt-BR"/>
          </a:p>
        </p:txBody>
      </p:sp>
    </p:spTree>
    <p:extLst>
      <p:ext uri="{BB962C8B-B14F-4D97-AF65-F5344CB8AC3E}">
        <p14:creationId xmlns:p14="http://schemas.microsoft.com/office/powerpoint/2010/main" val="422277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Certamente vale a pena examinarmos a Bíblia. Um motivo disso é que ela é o livro mais incomum já reunido, sendo bem diferente de qualquer outro livro. Considere os seguintes fatos:</a:t>
            </a:r>
          </a:p>
          <a:p>
            <a:pPr>
              <a:spcBef>
                <a:spcPct val="0"/>
              </a:spcBef>
            </a:pPr>
            <a:endParaRPr lang="pt-BR" altLang="pt-BR" smtClean="0"/>
          </a:p>
        </p:txBody>
      </p:sp>
      <p:sp>
        <p:nvSpPr>
          <p:cNvPr id="471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3E4D350-3B63-42F1-81E1-8649F5405528}" type="slidenum">
              <a:rPr lang="pt-BR" altLang="pt-BR"/>
              <a:pPr/>
              <a:t>14</a:t>
            </a:fld>
            <a:endParaRPr lang="pt-BR" altLang="pt-BR"/>
          </a:p>
        </p:txBody>
      </p:sp>
    </p:spTree>
    <p:extLst>
      <p:ext uri="{BB962C8B-B14F-4D97-AF65-F5344CB8AC3E}">
        <p14:creationId xmlns:p14="http://schemas.microsoft.com/office/powerpoint/2010/main" val="408815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A Bíblia é o livro mais antigo que já se escreveu, tendo sido partes dela compostas há uns 3.500 anos. É muitos séculos mais antiga do que qualquer outro livro considerado como sagrado. O primeiro dos 66 livros que ela contém foi escrito cerca de mil anos antes de Buda e Confúcio, e uns dois mil anos antes de Maomé.</a:t>
            </a:r>
          </a:p>
          <a:p>
            <a:pPr>
              <a:spcBef>
                <a:spcPct val="0"/>
              </a:spcBef>
            </a:pPr>
            <a:r>
              <a:rPr lang="pt-BR" altLang="pt-BR" smtClean="0"/>
              <a:t>A História registrada na Bíblia remonta ao começo da família humana e explica como viemos a existir aqui na Terra. Ela até mesmo nos leva de volta ao tempo antes de os homens terem sido criados, fornecendo-nos fatos sobre a formação da Terra.</a:t>
            </a:r>
          </a:p>
          <a:p>
            <a:pPr>
              <a:spcBef>
                <a:spcPct val="0"/>
              </a:spcBef>
            </a:pPr>
            <a:r>
              <a:rPr lang="pt-BR" altLang="pt-BR" smtClean="0"/>
              <a:t> </a:t>
            </a:r>
          </a:p>
          <a:p>
            <a:pPr>
              <a:spcBef>
                <a:spcPct val="0"/>
              </a:spcBef>
            </a:pPr>
            <a:r>
              <a:rPr lang="pt-BR" altLang="pt-BR" smtClean="0"/>
              <a:t>A Bíblia, também, é em muito o livro de maior circulação na História. Distribuíram-se cerca de três bilhões de Bíblias, ou de partes dela, em cerca de duas mil línguas. Diz-se que 98 por cento da família humana tem acesso à Bíblia na sua própria língua. Nenhum outro livro chega perto de ter uma circulação assim.</a:t>
            </a:r>
          </a:p>
          <a:p>
            <a:pPr>
              <a:spcBef>
                <a:spcPct val="0"/>
              </a:spcBef>
            </a:pPr>
            <a:r>
              <a:rPr lang="pt-BR" altLang="pt-BR" smtClean="0"/>
              <a:t> </a:t>
            </a:r>
          </a:p>
          <a:p>
            <a:pPr>
              <a:spcBef>
                <a:spcPct val="0"/>
              </a:spcBef>
            </a:pPr>
            <a:r>
              <a:rPr lang="pt-BR" altLang="pt-BR" smtClean="0"/>
              <a:t>Além disso, nenhum outro livro antigo se compara com a Bíblia em exatidão. Cientistas, historiadores, arqueólogos, geógrafos, linguistas e outros comprovam continuamente as narrativas da Bíblia.</a:t>
            </a:r>
          </a:p>
          <a:p>
            <a:pPr>
              <a:spcBef>
                <a:spcPct val="0"/>
              </a:spcBef>
            </a:pPr>
            <a:endParaRPr lang="pt-BR" altLang="pt-BR" smtClean="0"/>
          </a:p>
          <a:p>
            <a:pPr>
              <a:spcBef>
                <a:spcPct val="0"/>
              </a:spcBef>
            </a:pPr>
            <a:r>
              <a:rPr lang="pt-BR" altLang="pt-BR" smtClean="0"/>
              <a:t>Por exemplo, embora a Bíblia não tivesse sido escrita como manual científico está em harmonia com a ciência verdadeira quando trata de assuntos científicos. Mas outros livros antigos considerados como sagrados contêm mitos científicos, inexatidões e flagrantes falsidades. Note apenas quatro dos muitos exemplos da exatidão científica da Bíblia:</a:t>
            </a:r>
          </a:p>
          <a:p>
            <a:pPr>
              <a:spcBef>
                <a:spcPct val="0"/>
              </a:spcBef>
            </a:pPr>
            <a:endParaRPr lang="pt-BR" altLang="pt-BR" smtClean="0"/>
          </a:p>
          <a:p>
            <a:pPr>
              <a:spcBef>
                <a:spcPct val="0"/>
              </a:spcBef>
            </a:pPr>
            <a:endParaRPr lang="pt-BR" altLang="pt-BR" smtClean="0"/>
          </a:p>
        </p:txBody>
      </p:sp>
      <p:sp>
        <p:nvSpPr>
          <p:cNvPr id="481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AAA83C5-73C3-422B-970E-4C2EE9ADAE3D}" type="slidenum">
              <a:rPr lang="pt-BR" altLang="pt-BR"/>
              <a:pPr/>
              <a:t>15</a:t>
            </a:fld>
            <a:endParaRPr lang="pt-BR" altLang="pt-BR"/>
          </a:p>
        </p:txBody>
      </p:sp>
    </p:spTree>
    <p:extLst>
      <p:ext uri="{BB962C8B-B14F-4D97-AF65-F5344CB8AC3E}">
        <p14:creationId xmlns:p14="http://schemas.microsoft.com/office/powerpoint/2010/main" val="4145814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Na antiguidade, quando se escreveu a Bíblia, havia muita especulação sobre como a Terra era sustentada no espaço. Alguns acreditavam por exemplo, que a Terra era sustentada por quatro elefantes em pé sobre uma grande tartaruga-do-mar. Na Mitologia grega, o deus Atlas estava fadado a carregar o Globo nas costas.</a:t>
            </a:r>
          </a:p>
          <a:p>
            <a:pPr>
              <a:spcBef>
                <a:spcPct val="0"/>
              </a:spcBef>
            </a:pPr>
            <a:endParaRPr lang="pt-BR" altLang="pt-BR" smtClean="0"/>
          </a:p>
        </p:txBody>
      </p:sp>
      <p:sp>
        <p:nvSpPr>
          <p:cNvPr id="491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BDED167-762C-4EF2-9F95-7F74755261FD}" type="slidenum">
              <a:rPr lang="pt-BR" altLang="pt-BR"/>
              <a:pPr/>
              <a:t>16</a:t>
            </a:fld>
            <a:endParaRPr lang="pt-BR" altLang="pt-BR"/>
          </a:p>
        </p:txBody>
      </p:sp>
    </p:spTree>
    <p:extLst>
      <p:ext uri="{BB962C8B-B14F-4D97-AF65-F5344CB8AC3E}">
        <p14:creationId xmlns:p14="http://schemas.microsoft.com/office/powerpoint/2010/main" val="2845552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Na Mitologia grega, o deus Atlas estava fadado a carregar o Globo nas costas.</a:t>
            </a:r>
          </a:p>
          <a:p>
            <a:pPr>
              <a:spcBef>
                <a:spcPct val="0"/>
              </a:spcBef>
            </a:pPr>
            <a:endParaRPr lang="pt-BR" altLang="pt-BR" smtClean="0"/>
          </a:p>
        </p:txBody>
      </p:sp>
      <p:sp>
        <p:nvSpPr>
          <p:cNvPr id="501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2A816D7-7510-42AF-BD09-076ECE66AEFE}" type="slidenum">
              <a:rPr lang="pt-BR" altLang="pt-BR"/>
              <a:pPr/>
              <a:t>17</a:t>
            </a:fld>
            <a:endParaRPr lang="pt-BR" altLang="pt-BR"/>
          </a:p>
        </p:txBody>
      </p:sp>
    </p:spTree>
    <p:extLst>
      <p:ext uri="{BB962C8B-B14F-4D97-AF65-F5344CB8AC3E}">
        <p14:creationId xmlns:p14="http://schemas.microsoft.com/office/powerpoint/2010/main" val="1615200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A Bíblia, porém, em vez de refletir os conceitos fantasiosos, anticientíficos, prevalecentes na época em que foi escrita, simplesmente declara (por volta do ano 1473 AEC): “[Deus] suspende a terra sobre o nada.” (Jó 26:7) No hebraico original, a palavra para “nada” usada aqui significa “nenhuma coisa”, e esta é a única vez em que ela ocorre na Bíblia. O quadro que ela apresenta, da Terra cercada por espaço vazio, é reconhecido pelos eruditos como uma notável visão para a sua época, deste modo antecipando a futura descoberta científica.</a:t>
            </a:r>
          </a:p>
          <a:p>
            <a:pPr>
              <a:spcBef>
                <a:spcPct val="0"/>
              </a:spcBef>
            </a:pPr>
            <a:r>
              <a:rPr lang="pt-BR" altLang="pt-BR" smtClean="0"/>
              <a:t>Só em 1687, Sir Isaac Newton publicou suas descobertas, de que a Terra era sustentada no espaço em relação com outros objetos celestes por atração mútua, isto é, pela gravitação. Mas isto foi cerca de 3.200 anos depois de a Bíblia declarar com elegante simplicidade que a Terra estava suspensa “sobre o nada”.</a:t>
            </a:r>
          </a:p>
          <a:p>
            <a:pPr>
              <a:spcBef>
                <a:spcPct val="0"/>
              </a:spcBef>
            </a:pPr>
            <a:endParaRPr lang="pt-BR" altLang="pt-BR" smtClean="0"/>
          </a:p>
        </p:txBody>
      </p:sp>
      <p:sp>
        <p:nvSpPr>
          <p:cNvPr id="512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F21668B-27FB-4301-B8A6-9F6AFB4B4153}" type="slidenum">
              <a:rPr lang="pt-BR" altLang="pt-BR"/>
              <a:pPr/>
              <a:t>18</a:t>
            </a:fld>
            <a:endParaRPr lang="pt-BR" altLang="pt-BR"/>
          </a:p>
        </p:txBody>
      </p:sp>
    </p:spTree>
    <p:extLst>
      <p:ext uri="{BB962C8B-B14F-4D97-AF65-F5344CB8AC3E}">
        <p14:creationId xmlns:p14="http://schemas.microsoft.com/office/powerpoint/2010/main" val="4102024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A Encyclopedia Americana disse: “A imagem mais antiga que os homens tinham da Terra era que ela era uma plataforma plana, rígida, no centro do universo... O conceito de uma Terra esferóide não era amplamente aceito até a Renascença.” Alguns dos primitivos navegadores até mesmo temiam velejar a ponto de caírem da beirada da Terra plana. Mas então, a introdução da bússola e de outros aprimoramentos tornou possível viagens oceânicas mais extensas. Tais “viagens de descobrimento”, explica outra enciclopédia, “mostraram que o mundo era redondo, e não plano como cria a maioria das pessoas”.</a:t>
            </a:r>
          </a:p>
        </p:txBody>
      </p:sp>
      <p:sp>
        <p:nvSpPr>
          <p:cNvPr id="522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5062F1C-89A0-4267-8BC0-350E6A8BBA2B}" type="slidenum">
              <a:rPr lang="pt-BR" altLang="pt-BR"/>
              <a:pPr/>
              <a:t>19</a:t>
            </a:fld>
            <a:endParaRPr lang="pt-BR" altLang="pt-BR"/>
          </a:p>
        </p:txBody>
      </p:sp>
    </p:spTree>
    <p:extLst>
      <p:ext uri="{BB962C8B-B14F-4D97-AF65-F5344CB8AC3E}">
        <p14:creationId xmlns:p14="http://schemas.microsoft.com/office/powerpoint/2010/main" val="63365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Nos últimos 50 anos diversos projetos espaciais têm enviado sondas especiais ao espaço, para, entre outras coisas, tentar um contato com inteligências “extraterrestres”.</a:t>
            </a:r>
          </a:p>
          <a:p>
            <a:pPr>
              <a:spcBef>
                <a:spcPct val="0"/>
              </a:spcBef>
            </a:pPr>
            <a:r>
              <a:rPr lang="pt-BR" altLang="pt-BR" smtClean="0"/>
              <a:t>Foto: Voyager 1...</a:t>
            </a:r>
          </a:p>
        </p:txBody>
      </p:sp>
      <p:sp>
        <p:nvSpPr>
          <p:cNvPr id="348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FEBA830-65D7-456C-A65F-052C9C6B1DD8}" type="slidenum">
              <a:rPr lang="pt-BR" altLang="pt-BR"/>
              <a:pPr/>
              <a:t>2</a:t>
            </a:fld>
            <a:endParaRPr lang="pt-BR" altLang="pt-BR"/>
          </a:p>
        </p:txBody>
      </p:sp>
    </p:spTree>
    <p:extLst>
      <p:ext uri="{BB962C8B-B14F-4D97-AF65-F5344CB8AC3E}">
        <p14:creationId xmlns:p14="http://schemas.microsoft.com/office/powerpoint/2010/main" val="1072327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Todavia, muito antes de tais viagens, a Bíblia disse há cerca de 2.700 anos: “Há Um que mora acima do círculo da terra.” (Isaías 40:22) A palavra hebraica traduzida aqui por “círculo” também pode significar “esfera”, conforme mostram diversas obras de referência. Outras traduções da Bíblia, portanto, dizem “o globo da terra” (ARC) e “a redondeza da terra”. (Matos Soares; Figueiredo).</a:t>
            </a:r>
          </a:p>
        </p:txBody>
      </p:sp>
      <p:sp>
        <p:nvSpPr>
          <p:cNvPr id="532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0D0D27A-2DAA-416B-B26E-C762C1008FA3}" type="slidenum">
              <a:rPr lang="pt-BR" altLang="pt-BR"/>
              <a:pPr/>
              <a:t>20</a:t>
            </a:fld>
            <a:endParaRPr lang="pt-BR" altLang="pt-BR"/>
          </a:p>
        </p:txBody>
      </p:sp>
    </p:spTree>
    <p:extLst>
      <p:ext uri="{BB962C8B-B14F-4D97-AF65-F5344CB8AC3E}">
        <p14:creationId xmlns:p14="http://schemas.microsoft.com/office/powerpoint/2010/main" val="3341275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A Enciclopédia Delta Universal diz: “Todos os elementos químicos que formam os serem vivos também estão presentes na matéria inanimada.” Portanto, os elementos químicos básicos que compõem os organismos vivos, inclusive o homem, também são encontrados na própria Terra. Isto se harmoniza com a declaração da Bíblia que identifica as matérias usadas por Deus ao criar os humanos e todas as outras coisas vivas.</a:t>
            </a:r>
          </a:p>
        </p:txBody>
      </p:sp>
      <p:sp>
        <p:nvSpPr>
          <p:cNvPr id="542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E689404-5EBD-4406-96D3-7383127EF101}" type="slidenum">
              <a:rPr lang="pt-BR" altLang="pt-BR"/>
              <a:pPr/>
              <a:t>21</a:t>
            </a:fld>
            <a:endParaRPr lang="pt-BR" altLang="pt-BR"/>
          </a:p>
        </p:txBody>
      </p:sp>
    </p:spTree>
    <p:extLst>
      <p:ext uri="{BB962C8B-B14F-4D97-AF65-F5344CB8AC3E}">
        <p14:creationId xmlns:p14="http://schemas.microsoft.com/office/powerpoint/2010/main" val="373154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A Bíblia declara que Deus criou o primeiro casal humano e que deste descenderam todos os outros humanos. (Gn 1:26-28; 3:20) Ela diz que com outras coisas vivas, tais como peixes, aves e mamíferos, aconteceu o mesmo, surgindo eles “segundo as suas espécies”. (Gênesis 1:11, 12, 21, 24, 25) Isto é exatamente o que os cientistas encontraram na criação natural, que todas as coisas vivas procedem de pais da mesma espécie. Não há exceção. </a:t>
            </a:r>
          </a:p>
        </p:txBody>
      </p:sp>
      <p:sp>
        <p:nvSpPr>
          <p:cNvPr id="553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C192134-5E32-4BC4-BC5B-2E2C01DE9787}" type="slidenum">
              <a:rPr lang="pt-BR" altLang="pt-BR"/>
              <a:pPr/>
              <a:t>22</a:t>
            </a:fld>
            <a:endParaRPr lang="pt-BR" altLang="pt-BR"/>
          </a:p>
        </p:txBody>
      </p:sp>
    </p:spTree>
    <p:extLst>
      <p:ext uri="{BB962C8B-B14F-4D97-AF65-F5344CB8AC3E}">
        <p14:creationId xmlns:p14="http://schemas.microsoft.com/office/powerpoint/2010/main" val="2599399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Exatidão histórica</a:t>
            </a:r>
          </a:p>
          <a:p>
            <a:pPr>
              <a:spcBef>
                <a:spcPct val="0"/>
              </a:spcBef>
            </a:pPr>
            <a:r>
              <a:rPr lang="pt-BR" altLang="pt-BR" smtClean="0"/>
              <a:t> </a:t>
            </a:r>
          </a:p>
          <a:p>
            <a:pPr>
              <a:spcBef>
                <a:spcPct val="0"/>
              </a:spcBef>
            </a:pPr>
            <a:r>
              <a:rPr lang="pt-BR" altLang="pt-BR" smtClean="0"/>
              <a:t>Dentre todos os livros existentes, a Bíblia contém a mais exata história antiga. O livro A Lawyer Examines the Bible (Um Advogado Examina a Bíblia) destaca do seguinte modo a sua exatidão histórica: (ler declaração)</a:t>
            </a:r>
          </a:p>
          <a:p>
            <a:pPr>
              <a:spcBef>
                <a:spcPct val="0"/>
              </a:spcBef>
            </a:pPr>
            <a:r>
              <a:rPr lang="pt-BR" altLang="pt-BR" smtClean="0"/>
              <a:t>  </a:t>
            </a:r>
          </a:p>
          <a:p>
            <a:pPr>
              <a:spcBef>
                <a:spcPct val="0"/>
              </a:spcBef>
            </a:pPr>
            <a:r>
              <a:rPr lang="pt-BR" altLang="pt-BR" smtClean="0"/>
              <a:t>Sem falar que as descobertas arqueológicas dos últimos dois séculos têm iluminado a natureza histórica das Escrituras de muitas maneiras. A arqueologia não pode provar que a Bíblia é a Palavra de Deus, mas certamente tem iluminado e por vezes provido a verificação dos relatos históricos das Escrituras, nossa dando evidências de que seja a Palavra de Deus.</a:t>
            </a:r>
          </a:p>
        </p:txBody>
      </p:sp>
      <p:sp>
        <p:nvSpPr>
          <p:cNvPr id="563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E3A75D-0530-4B60-8393-248F6EB38D62}" type="slidenum">
              <a:rPr lang="pt-BR" altLang="pt-BR"/>
              <a:pPr/>
              <a:t>23</a:t>
            </a:fld>
            <a:endParaRPr lang="pt-BR" altLang="pt-BR"/>
          </a:p>
        </p:txBody>
      </p:sp>
    </p:spTree>
    <p:extLst>
      <p:ext uri="{BB962C8B-B14F-4D97-AF65-F5344CB8AC3E}">
        <p14:creationId xmlns:p14="http://schemas.microsoft.com/office/powerpoint/2010/main" val="1119394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A Bíblia é uma coleção de 66 livros escritos durante um período de 1.600 anos por uns 40 escritores diferentes, tendo sido começada em 1513 AEC e terminada em 98 EC. Os escritores vieram de rodas sociais diferentes, e muitos não tiveram contato entre si. No entanto, o livro resultante segue na sua totalidade uma harmonia ao tema central, como que produzido por uma só mente. E contrário à crença de alguns, a Bíblia não é produto da civilização ocidental, mas foi escrita por orientais.</a:t>
            </a:r>
          </a:p>
          <a:p>
            <a:pPr>
              <a:spcBef>
                <a:spcPct val="0"/>
              </a:spcBef>
            </a:pPr>
            <a:r>
              <a:rPr lang="pt-BR" altLang="pt-BR" smtClean="0"/>
              <a:t> </a:t>
            </a:r>
          </a:p>
          <a:p>
            <a:pPr>
              <a:spcBef>
                <a:spcPct val="0"/>
              </a:spcBef>
            </a:pPr>
            <a:r>
              <a:rPr lang="pt-BR" altLang="pt-BR" smtClean="0"/>
              <a:t>Ao passo que a maioria dos antigos escritores relatava apenas seus êxitos e suas virtudes, os escritores da Bíblia admitiram abertamente seus próprios erros, bem como as falhas de seus reis e líderes. Números 20:1-13 e Deuteronômio 32:50-52 registram as falhas de Moisés, e foi ele quem escreveu estes livros. Jonas 1:1-3 e 4:1 alistam as falhas de Jonas, que escreveu esses relatos. Mateus 17:18-20; 18:1-6; 20:20-28 e 26:56 registram qualidades insatisfatórias demonstradas pelos discípulos de Jesus. De modo que a honestidade e a simplicidade dos escritores da Bíblia dão apoio à sua afirmativa de terem sido inspirados por Deus.</a:t>
            </a:r>
          </a:p>
          <a:p>
            <a:pPr>
              <a:spcBef>
                <a:spcPct val="0"/>
              </a:spcBef>
            </a:pPr>
            <a:endParaRPr lang="pt-BR" altLang="pt-BR" smtClean="0"/>
          </a:p>
        </p:txBody>
      </p:sp>
      <p:sp>
        <p:nvSpPr>
          <p:cNvPr id="573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2226159-3D0C-4638-968E-05BC56431A5E}" type="slidenum">
              <a:rPr lang="pt-BR" altLang="pt-BR"/>
              <a:pPr/>
              <a:t>24</a:t>
            </a:fld>
            <a:endParaRPr lang="pt-BR" altLang="pt-BR"/>
          </a:p>
        </p:txBody>
      </p:sp>
    </p:spTree>
    <p:extLst>
      <p:ext uri="{BB962C8B-B14F-4D97-AF65-F5344CB8AC3E}">
        <p14:creationId xmlns:p14="http://schemas.microsoft.com/office/powerpoint/2010/main" val="718777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A própria Bíblia revela por que ela é tão exata em assuntos científicos, históricos e outros, e por que é tão harmoniosa e honesta. Ela mostra que o Ser Supremo, o Deus todo-poderoso, o Criador que originou o Universo, é o Seu autor. Ele apenas usou escritores bíblicos humanos, induzindo-os com Sua poderosa força ativa para assentar por escrito aquilo de que os inspirou. (ler o texto)</a:t>
            </a:r>
          </a:p>
          <a:p>
            <a:pPr>
              <a:spcBef>
                <a:spcPct val="0"/>
              </a:spcBef>
            </a:pPr>
            <a:endParaRPr lang="pt-BR" altLang="pt-BR" smtClean="0"/>
          </a:p>
          <a:p>
            <a:pPr>
              <a:spcBef>
                <a:spcPct val="0"/>
              </a:spcBef>
            </a:pPr>
            <a:r>
              <a:rPr lang="pt-BR" altLang="pt-BR" smtClean="0"/>
              <a:t>A Bíblia procede assim da mente de um único Autor — Deus. E com o espantoso poder que ele tem, era simples certificar-se de que se preservasse até os nossos dias a integridade do que foi escrito. De todos os livros da antiguidade, o mais confiavel em relação ao conteudo é a Biblia.</a:t>
            </a:r>
          </a:p>
          <a:p>
            <a:pPr>
              <a:spcBef>
                <a:spcPct val="0"/>
              </a:spcBef>
            </a:pPr>
            <a:r>
              <a:rPr lang="pt-BR" altLang="pt-BR" smtClean="0"/>
              <a:t>Além disso, há muitas coisas a respeito da Terra e da vida nela que fornecem evidência do interesse de Deus na humanidade. Portanto, é compreensível que ele deseje ajudar os humanos a descobrir quem ele é e qual é seu propósito para com eles por expressar essas coisas de forma clara num livro — um documento permanente. (ler a frase)</a:t>
            </a:r>
          </a:p>
          <a:p>
            <a:pPr>
              <a:spcBef>
                <a:spcPct val="0"/>
              </a:spcBef>
            </a:pPr>
            <a:endParaRPr lang="pt-BR" altLang="pt-BR" smtClean="0"/>
          </a:p>
          <a:p>
            <a:pPr>
              <a:spcBef>
                <a:spcPct val="0"/>
              </a:spcBef>
            </a:pPr>
            <a:endParaRPr lang="pt-BR" altLang="pt-BR" smtClean="0"/>
          </a:p>
        </p:txBody>
      </p:sp>
      <p:sp>
        <p:nvSpPr>
          <p:cNvPr id="583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5DF30D0-093A-48E4-8F5C-B497BD6A56A7}" type="slidenum">
              <a:rPr lang="pt-BR" altLang="pt-BR"/>
              <a:pPr/>
              <a:t>25</a:t>
            </a:fld>
            <a:endParaRPr lang="pt-BR" altLang="pt-BR"/>
          </a:p>
        </p:txBody>
      </p:sp>
    </p:spTree>
    <p:extLst>
      <p:ext uri="{BB962C8B-B14F-4D97-AF65-F5344CB8AC3E}">
        <p14:creationId xmlns:p14="http://schemas.microsoft.com/office/powerpoint/2010/main" val="1428163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lstStyle/>
          <a:p>
            <a:pPr fontAlgn="auto">
              <a:spcBef>
                <a:spcPts val="0"/>
              </a:spcBef>
              <a:spcAft>
                <a:spcPts val="0"/>
              </a:spcAft>
              <a:defRPr/>
            </a:pPr>
            <a:r>
              <a:rPr lang="pt-BR" dirty="0" smtClean="0"/>
              <a:t>Outras nações tiveram seus profetas, mas nunca fizeram predições que alcançassem centenas de anos no futuro e fossem cumpridas. Mas na </a:t>
            </a:r>
            <a:r>
              <a:rPr lang="pt-BR" dirty="0" err="1" smtClean="0"/>
              <a:t>Biblia</a:t>
            </a:r>
            <a:r>
              <a:rPr lang="pt-BR" dirty="0" smtClean="0"/>
              <a:t>, a profecia de Daniel 2, descrevendo a marcha da história a partir de Babilônia, passando pela </a:t>
            </a:r>
            <a:r>
              <a:rPr lang="pt-BR" dirty="0" err="1" smtClean="0"/>
              <a:t>Medo-Pérsia</a:t>
            </a:r>
            <a:r>
              <a:rPr lang="pt-BR" dirty="0" smtClean="0"/>
              <a:t>, Grécia, Roma imperial e papal e o estabelecimento do reino de Deus, é sem paralelo em qualquer literatura. Tal profecia jaz além da sabedoria ou presciência humana.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 efeito, o próprio Daniel reconheceu a fonte divina daquela profecia ao explicá-la ao rei Nabucodonosor: </a:t>
            </a:r>
            <a:r>
              <a:rPr lang="pt-BR" dirty="0" smtClean="0"/>
              <a:t>(Ler o texto).</a:t>
            </a:r>
          </a:p>
          <a:p>
            <a:pPr fontAlgn="auto">
              <a:spcBef>
                <a:spcPts val="0"/>
              </a:spcBef>
              <a:spcAft>
                <a:spcPts val="0"/>
              </a:spcAft>
              <a:defRPr/>
            </a:pPr>
            <a:r>
              <a:rPr lang="pt-BR" dirty="0" smtClean="0"/>
              <a:t>Somente o Deus verdadeiro pode revelar o futuro, e somente na Bíblia achamos profecias que se cumpriram literalmente ao longo dos séculos. Isso provê evidência poderosa de que a Bíblia é de modo único a Palavra de Deus, Revelação de Deus.</a:t>
            </a:r>
            <a:endParaRPr lang="pt-BR" dirty="0"/>
          </a:p>
        </p:txBody>
      </p:sp>
      <p:sp>
        <p:nvSpPr>
          <p:cNvPr id="593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A9D45E-FC01-4499-A606-C983A9475F72}" type="slidenum">
              <a:rPr lang="pt-BR" altLang="pt-BR"/>
              <a:pPr/>
              <a:t>26</a:t>
            </a:fld>
            <a:endParaRPr lang="pt-BR" altLang="pt-BR"/>
          </a:p>
        </p:txBody>
      </p:sp>
    </p:spTree>
    <p:extLst>
      <p:ext uri="{BB962C8B-B14F-4D97-AF65-F5344CB8AC3E}">
        <p14:creationId xmlns:p14="http://schemas.microsoft.com/office/powerpoint/2010/main" val="3130690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De muitos modos, pois, a Bíblia apresenta a evidência de ser a Palavra inspirada do Ser Supremo. Como tal, conta-nos por que os humanos estão na Terra, por que há tanto sofrimento, para onde vamos e como as condições mudarão para melhor. Revela-nos que há um Deus supremo que criou os humanos e esta Terra com um objetivo e que seu objetivo será alcançado. (Isaías 14:24) A Bíblia revela-nos também qual é a religião verdadeira e como podemos encontrá-la. De modo que ela é a única fonte de sabedoria superior que nos pode dizer a verdade sobre todas as questões importantes da vida. — Salmo 146:3; Provérbios 3:5; Isaías 2:2-4.</a:t>
            </a:r>
          </a:p>
          <a:p>
            <a:pPr>
              <a:spcBef>
                <a:spcPct val="0"/>
              </a:spcBef>
            </a:pPr>
            <a:endParaRPr lang="pt-BR" altLang="pt-BR" smtClean="0"/>
          </a:p>
        </p:txBody>
      </p:sp>
      <p:sp>
        <p:nvSpPr>
          <p:cNvPr id="604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ADCA4FE-CBC9-42D6-8FF0-CD95ABEF22DB}" type="slidenum">
              <a:rPr lang="pt-BR" altLang="pt-BR"/>
              <a:pPr/>
              <a:t>27</a:t>
            </a:fld>
            <a:endParaRPr lang="pt-BR" altLang="pt-BR"/>
          </a:p>
        </p:txBody>
      </p:sp>
    </p:spTree>
    <p:extLst>
      <p:ext uri="{BB962C8B-B14F-4D97-AF65-F5344CB8AC3E}">
        <p14:creationId xmlns:p14="http://schemas.microsoft.com/office/powerpoint/2010/main" val="958219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E a mais importante questão é a seriedade da controvérsia entre o Deus da verdade e vida e o deus da falsidade e morte, entre Cristo e Satanás. Chamado de Grande Conflito, essa luta se repete na vida de cada um de nós.</a:t>
            </a:r>
          </a:p>
          <a:p>
            <a:pPr>
              <a:spcBef>
                <a:spcPct val="0"/>
              </a:spcBef>
            </a:pPr>
            <a:r>
              <a:rPr lang="pt-BR" altLang="pt-BR" smtClean="0"/>
              <a:t>Esta controvérsia envolve a batalha pela lealdade da mente e coração humanos. “Quem possui nosso coração? Com quem estão nossos pensamentos? Sobre quem gostamos de conversar? Quem é objeto de nossas mais calorosas afeições e nossas melhores energias? Se somos de Cristo, nossos pensamentos com Ele estarão e nEle se concentrarão as nossas mais doces meditações. Tudo que temos e somos a Ele será consagrado. Teremos de refletir a Sua imagem, possuir Seu Espírito, cumprir Sua vontade, e agradar-Lhe em tudo”. Se nossa lealdade pertence a Satanás, as consequências para nossa vida e propósito seriam justamente o contrário. Porque o propósito expresso de Satanás é desorientar nossa liberdade e autonomia, livrar-nos de todas as restrições e levar-nos a rejeitar a Deus e Seus reclamos absolutos.</a:t>
            </a:r>
          </a:p>
          <a:p>
            <a:pPr>
              <a:spcBef>
                <a:spcPct val="0"/>
              </a:spcBef>
            </a:pPr>
            <a:r>
              <a:rPr lang="pt-BR" altLang="pt-BR" smtClean="0"/>
              <a:t>É aqui que a Bíblia tem um papel crucial. Não somente nos dá uma perspectiva correta de onde nos encontramos e do que devemos fazer nesta controvérsia, mas também nos guia ao tomarmos decisões. Mostra-nos o que é certo ou errado, e ajuda-nos a escolher aquilo que é correto.</a:t>
            </a:r>
          </a:p>
        </p:txBody>
      </p:sp>
      <p:sp>
        <p:nvSpPr>
          <p:cNvPr id="614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D854CDE-914B-43FF-9FBA-616C16BAB23F}" type="slidenum">
              <a:rPr lang="pt-BR" altLang="pt-BR"/>
              <a:pPr/>
              <a:t>28</a:t>
            </a:fld>
            <a:endParaRPr lang="pt-BR" altLang="pt-BR"/>
          </a:p>
        </p:txBody>
      </p:sp>
    </p:spTree>
    <p:extLst>
      <p:ext uri="{BB962C8B-B14F-4D97-AF65-F5344CB8AC3E}">
        <p14:creationId xmlns:p14="http://schemas.microsoft.com/office/powerpoint/2010/main" val="3423243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Conclusão</a:t>
            </a:r>
          </a:p>
          <a:p>
            <a:pPr>
              <a:spcBef>
                <a:spcPct val="0"/>
              </a:spcBef>
            </a:pPr>
            <a:r>
              <a:rPr lang="pt-BR" altLang="pt-BR" smtClean="0"/>
              <a:t> </a:t>
            </a:r>
          </a:p>
          <a:p>
            <a:pPr>
              <a:spcBef>
                <a:spcPct val="0"/>
              </a:spcBef>
            </a:pPr>
            <a:r>
              <a:rPr lang="pt-BR" altLang="pt-BR" smtClean="0"/>
              <a:t>Realmente há inteligência fora da Terra, e o projeto SETI estava certo nisto... A verdade é que este Ser inteligente é o próprio Deus, Criador de todas as coisas... Ele se revelou e enviou mensagens aos homens há muitos anos atrás, que escreveram estas mensagens e chegaram até nós através da Biblia. Mas a maior mensagem que Deus enviou foi Seu Filho, em forma de homem e este evento a Bíblia também fala. O fato é que se estudarmos sua mensagem, estaremos prontos para nos encontrarmos com Ele, de uma forma sobrenatural, sem precisarmos de computador ou antena alguma... Estaremos face a face (Ap 22:4).</a:t>
            </a:r>
          </a:p>
        </p:txBody>
      </p:sp>
      <p:sp>
        <p:nvSpPr>
          <p:cNvPr id="624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547DD13-386C-4F95-B37F-7CFFF9EEEC3B}" type="slidenum">
              <a:rPr lang="pt-BR" altLang="pt-BR"/>
              <a:pPr/>
              <a:t>29</a:t>
            </a:fld>
            <a:endParaRPr lang="pt-BR" altLang="pt-BR"/>
          </a:p>
        </p:txBody>
      </p:sp>
    </p:spTree>
    <p:extLst>
      <p:ext uri="{BB962C8B-B14F-4D97-AF65-F5344CB8AC3E}">
        <p14:creationId xmlns:p14="http://schemas.microsoft.com/office/powerpoint/2010/main" val="64562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Com a conversa ou manifestação de mensagens destes seres inteligentes de fora da Terra, acredita-se que muitos mistérios e enigmas da história deverão ser desvendados e, quem sabe, isso ajudará os seres humanos a resolver seus problemas mais agudos e, mais ainda, poderá responder àquelas clássicas perguntas: "De onde viemos? Quem somos? Para onde estamos indo?" </a:t>
            </a:r>
          </a:p>
        </p:txBody>
      </p:sp>
      <p:sp>
        <p:nvSpPr>
          <p:cNvPr id="358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5DBCDB8-EFC7-4368-8E88-3D9028DC4F2A}" type="slidenum">
              <a:rPr lang="pt-BR" altLang="pt-BR"/>
              <a:pPr/>
              <a:t>3</a:t>
            </a:fld>
            <a:endParaRPr lang="pt-BR" altLang="pt-BR"/>
          </a:p>
        </p:txBody>
      </p:sp>
    </p:spTree>
    <p:extLst>
      <p:ext uri="{BB962C8B-B14F-4D97-AF65-F5344CB8AC3E}">
        <p14:creationId xmlns:p14="http://schemas.microsoft.com/office/powerpoint/2010/main" val="15173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Um destes projetos chama-se S.E.T.I. (Search for Extraterrestrial Intelligence) em Portugues (Busca por Vida Inteligente Extraterrestre). Desde 1963, o SETI é um projeto que busca sinais de radio emitidos do espaço por qualquer tipo de civilização extraterrestre inteligente usando o radiotelescópio de Arecibo, o maior do mundo, localizado em Porto Rico.</a:t>
            </a:r>
          </a:p>
        </p:txBody>
      </p:sp>
      <p:sp>
        <p:nvSpPr>
          <p:cNvPr id="368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64A355D-BA1A-4F92-A418-F83DC27D2998}" type="slidenum">
              <a:rPr lang="pt-BR" altLang="pt-BR"/>
              <a:pPr/>
              <a:t>4</a:t>
            </a:fld>
            <a:endParaRPr lang="pt-BR" altLang="pt-BR"/>
          </a:p>
        </p:txBody>
      </p:sp>
    </p:spTree>
    <p:extLst>
      <p:ext uri="{BB962C8B-B14F-4D97-AF65-F5344CB8AC3E}">
        <p14:creationId xmlns:p14="http://schemas.microsoft.com/office/powerpoint/2010/main" val="233731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O observatório de Arecibo (rádio telescópio) faz parte do Centro Nacional de Astronomia e Ionosfera (NAIC), um centro de investigação nacional, operado pela a Universidade de Cornell, em acordo cooperativo com a Fundação Nacional de Ciências (NSF). A NSF é uma agência federal independente, cujo objetivo é promover o progresso da ciência e a engenharia nos Estados Unidos.</a:t>
            </a:r>
          </a:p>
        </p:txBody>
      </p:sp>
      <p:sp>
        <p:nvSpPr>
          <p:cNvPr id="378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A8BDEE9-614C-4CF2-932F-728B7D9FD4B2}" type="slidenum">
              <a:rPr lang="pt-BR" altLang="pt-BR"/>
              <a:pPr/>
              <a:t>5</a:t>
            </a:fld>
            <a:endParaRPr lang="pt-BR" altLang="pt-BR"/>
          </a:p>
        </p:txBody>
      </p:sp>
    </p:spTree>
    <p:extLst>
      <p:ext uri="{BB962C8B-B14F-4D97-AF65-F5344CB8AC3E}">
        <p14:creationId xmlns:p14="http://schemas.microsoft.com/office/powerpoint/2010/main" val="131872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Por ser o maior radiotelescópio de uma só parabólica do mundo, o observatório é reconhecido como um dos centros internacionais de investigação mais importantes na área da radioastronomia, astronomia planetária e de estudos atmosféricos. Seu refletor tem 305 m. e foi construído utilizando-se a própria geometria do local.</a:t>
            </a:r>
          </a:p>
        </p:txBody>
      </p:sp>
      <p:sp>
        <p:nvSpPr>
          <p:cNvPr id="389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662A33D-F039-4D01-AEEE-7FA257B60C98}" type="slidenum">
              <a:rPr lang="pt-BR" altLang="pt-BR"/>
              <a:pPr/>
              <a:t>6</a:t>
            </a:fld>
            <a:endParaRPr lang="pt-BR" altLang="pt-BR"/>
          </a:p>
        </p:txBody>
      </p:sp>
    </p:spTree>
    <p:extLst>
      <p:ext uri="{BB962C8B-B14F-4D97-AF65-F5344CB8AC3E}">
        <p14:creationId xmlns:p14="http://schemas.microsoft.com/office/powerpoint/2010/main" val="309816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A primeira busca por sinais de vida inteligente foi realizada por Frank Drake, que apontou o radiotelescópio para duas estrelas vizinhas do nosso sistema estelar: Episilon Eridani e Tau Ceti. De Episilon Eridani só foi captado ruído. De Tau Ceti, porém, receberam um sinal modulado de aparente origem extraterrestre. Porém, constatou-se mais tarde que o sinal captado nada mais era do que uma interferência causada por uma cidade próxima. </a:t>
            </a:r>
          </a:p>
          <a:p>
            <a:pPr>
              <a:spcBef>
                <a:spcPct val="0"/>
              </a:spcBef>
            </a:pPr>
            <a:r>
              <a:rPr lang="pt-BR" altLang="pt-BR" smtClean="0"/>
              <a:t>Em 1971, vinte e quatro cientistas liderados por Bernard Oliver se reuniram para estudar uma forma de detecção de vida inteligente extraterrestre. O relatório surgido desse encontro foi de alto custo, que em dinheiro de hoje seria superior a 5 bilhões de dólares, e inviabilizou os projetos futuros.</a:t>
            </a:r>
          </a:p>
          <a:p>
            <a:pPr>
              <a:spcBef>
                <a:spcPct val="0"/>
              </a:spcBef>
            </a:pPr>
            <a:r>
              <a:rPr lang="pt-BR" altLang="pt-BR" smtClean="0"/>
              <a:t>Em 1993, o projeto teve sua verba cortada pelo congresso americano, pois até hoje foram captados apenas 37 sinais, que não foram explicados ou confirmados.</a:t>
            </a:r>
          </a:p>
        </p:txBody>
      </p:sp>
      <p:sp>
        <p:nvSpPr>
          <p:cNvPr id="399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DFF9E67-6C2B-4189-815B-8BBD5B7F3E3C}" type="slidenum">
              <a:rPr lang="pt-BR" altLang="pt-BR"/>
              <a:pPr/>
              <a:t>7</a:t>
            </a:fld>
            <a:endParaRPr lang="pt-BR" altLang="pt-BR"/>
          </a:p>
        </p:txBody>
      </p:sp>
    </p:spTree>
    <p:extLst>
      <p:ext uri="{BB962C8B-B14F-4D97-AF65-F5344CB8AC3E}">
        <p14:creationId xmlns:p14="http://schemas.microsoft.com/office/powerpoint/2010/main" val="202878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Este é o som de um buraco negro... Comunica alguma coisa? O Cientistas sabem que não...</a:t>
            </a:r>
          </a:p>
        </p:txBody>
      </p:sp>
      <p:sp>
        <p:nvSpPr>
          <p:cNvPr id="409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881B21F-BB8C-4A0A-8D4F-09905AF9E2A3}" type="slidenum">
              <a:rPr lang="pt-BR" altLang="pt-BR"/>
              <a:pPr/>
              <a:t>8</a:t>
            </a:fld>
            <a:endParaRPr lang="pt-BR" altLang="pt-BR"/>
          </a:p>
        </p:txBody>
      </p:sp>
    </p:spTree>
    <p:extLst>
      <p:ext uri="{BB962C8B-B14F-4D97-AF65-F5344CB8AC3E}">
        <p14:creationId xmlns:p14="http://schemas.microsoft.com/office/powerpoint/2010/main" val="416767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A verdade é que o Projeto SETI está atrasado segundo a Bíblia... Quando observamos a história, notamos que um grupo de pessoas alega ter recebido mensagens de fora da terra... E não são mensagens de extraterrestres como o cinema apresenta... </a:t>
            </a:r>
          </a:p>
        </p:txBody>
      </p:sp>
      <p:sp>
        <p:nvSpPr>
          <p:cNvPr id="419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A61F916-4704-4FF0-9D0B-E5DAD90197CE}" type="slidenum">
              <a:rPr lang="pt-BR" altLang="pt-BR"/>
              <a:pPr/>
              <a:t>9</a:t>
            </a:fld>
            <a:endParaRPr lang="pt-BR" altLang="pt-BR"/>
          </a:p>
        </p:txBody>
      </p:sp>
    </p:spTree>
    <p:extLst>
      <p:ext uri="{BB962C8B-B14F-4D97-AF65-F5344CB8AC3E}">
        <p14:creationId xmlns:p14="http://schemas.microsoft.com/office/powerpoint/2010/main" val="3426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4419FA38-D6C9-4287-BCCB-0B17C5AC0B88}"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F7D99502-0FA9-4C8C-9F0D-000D35947139}" type="slidenum">
              <a:rPr lang="pt-BR" altLang="pt-BR"/>
              <a:pPr/>
              <a:t>‹nº›</a:t>
            </a:fld>
            <a:endParaRPr lang="pt-BR" altLang="pt-BR"/>
          </a:p>
        </p:txBody>
      </p:sp>
    </p:spTree>
    <p:extLst>
      <p:ext uri="{BB962C8B-B14F-4D97-AF65-F5344CB8AC3E}">
        <p14:creationId xmlns:p14="http://schemas.microsoft.com/office/powerpoint/2010/main" val="257325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BDBFCA3-23AF-41B4-81BD-DF876DA36BAE}"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8FD24429-4310-4A77-A4F9-C83C33B74299}" type="slidenum">
              <a:rPr lang="pt-BR" altLang="pt-BR"/>
              <a:pPr/>
              <a:t>‹nº›</a:t>
            </a:fld>
            <a:endParaRPr lang="pt-BR" altLang="pt-BR"/>
          </a:p>
        </p:txBody>
      </p:sp>
    </p:spTree>
    <p:extLst>
      <p:ext uri="{BB962C8B-B14F-4D97-AF65-F5344CB8AC3E}">
        <p14:creationId xmlns:p14="http://schemas.microsoft.com/office/powerpoint/2010/main" val="93929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7BFC0C4-35D4-4141-90CD-F45023F5F1E1}"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C2931D40-B468-4EF0-9B61-4E1484F2F061}" type="slidenum">
              <a:rPr lang="pt-BR" altLang="pt-BR"/>
              <a:pPr/>
              <a:t>‹nº›</a:t>
            </a:fld>
            <a:endParaRPr lang="pt-BR" altLang="pt-BR"/>
          </a:p>
        </p:txBody>
      </p:sp>
    </p:spTree>
    <p:extLst>
      <p:ext uri="{BB962C8B-B14F-4D97-AF65-F5344CB8AC3E}">
        <p14:creationId xmlns:p14="http://schemas.microsoft.com/office/powerpoint/2010/main" val="299107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24BD05E-6E2A-49CB-9D9B-B328E61EE3C5}"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1DFF78A6-9740-4F92-8FD7-A946CF599EED}" type="slidenum">
              <a:rPr lang="pt-BR" altLang="pt-BR"/>
              <a:pPr/>
              <a:t>‹nº›</a:t>
            </a:fld>
            <a:endParaRPr lang="pt-BR" altLang="pt-BR"/>
          </a:p>
        </p:txBody>
      </p:sp>
    </p:spTree>
    <p:extLst>
      <p:ext uri="{BB962C8B-B14F-4D97-AF65-F5344CB8AC3E}">
        <p14:creationId xmlns:p14="http://schemas.microsoft.com/office/powerpoint/2010/main" val="346425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6BC71028-AA9D-481D-BB57-678E0504C224}"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0BCD82C4-232B-453E-8503-5A606213E26D}" type="slidenum">
              <a:rPr lang="pt-BR" altLang="pt-BR"/>
              <a:pPr/>
              <a:t>‹nº›</a:t>
            </a:fld>
            <a:endParaRPr lang="pt-BR" altLang="pt-BR"/>
          </a:p>
        </p:txBody>
      </p:sp>
    </p:spTree>
    <p:extLst>
      <p:ext uri="{BB962C8B-B14F-4D97-AF65-F5344CB8AC3E}">
        <p14:creationId xmlns:p14="http://schemas.microsoft.com/office/powerpoint/2010/main" val="83508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490B997A-225E-4D5E-9D6B-8E9974F56A42}" type="datetimeFigureOut">
              <a:rPr lang="pt-BR"/>
              <a:pPr>
                <a:defRPr/>
              </a:pPr>
              <a:t>22/02/2015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C37358F5-2F4B-41EB-941C-9AA5585C88B0}" type="slidenum">
              <a:rPr lang="pt-BR" altLang="pt-BR"/>
              <a:pPr/>
              <a:t>‹nº›</a:t>
            </a:fld>
            <a:endParaRPr lang="pt-BR" altLang="pt-BR"/>
          </a:p>
        </p:txBody>
      </p:sp>
    </p:spTree>
    <p:extLst>
      <p:ext uri="{BB962C8B-B14F-4D97-AF65-F5344CB8AC3E}">
        <p14:creationId xmlns:p14="http://schemas.microsoft.com/office/powerpoint/2010/main" val="68555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03940BAB-884A-43EF-ACB0-5D00443F00AF}" type="datetimeFigureOut">
              <a:rPr lang="pt-BR"/>
              <a:pPr>
                <a:defRPr/>
              </a:pPr>
              <a:t>22/02/2015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BC10ACDD-8797-4C01-BCBA-0D887CBE41EC}" type="slidenum">
              <a:rPr lang="pt-BR" altLang="pt-BR"/>
              <a:pPr/>
              <a:t>‹nº›</a:t>
            </a:fld>
            <a:endParaRPr lang="pt-BR" altLang="pt-BR"/>
          </a:p>
        </p:txBody>
      </p:sp>
    </p:spTree>
    <p:extLst>
      <p:ext uri="{BB962C8B-B14F-4D97-AF65-F5344CB8AC3E}">
        <p14:creationId xmlns:p14="http://schemas.microsoft.com/office/powerpoint/2010/main" val="281906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D7152011-7382-48E4-ACF5-59BDD393EAAB}" type="datetimeFigureOut">
              <a:rPr lang="pt-BR"/>
              <a:pPr>
                <a:defRPr/>
              </a:pPr>
              <a:t>22/02/2015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6B37281A-0694-4390-A582-F76378004E2D}" type="slidenum">
              <a:rPr lang="pt-BR" altLang="pt-BR"/>
              <a:pPr/>
              <a:t>‹nº›</a:t>
            </a:fld>
            <a:endParaRPr lang="pt-BR" altLang="pt-BR"/>
          </a:p>
        </p:txBody>
      </p:sp>
    </p:spTree>
    <p:extLst>
      <p:ext uri="{BB962C8B-B14F-4D97-AF65-F5344CB8AC3E}">
        <p14:creationId xmlns:p14="http://schemas.microsoft.com/office/powerpoint/2010/main" val="297332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CBD856F7-6519-4FB5-B8DF-F618A75490FB}" type="datetimeFigureOut">
              <a:rPr lang="pt-BR"/>
              <a:pPr>
                <a:defRPr/>
              </a:pPr>
              <a:t>22/02/2015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EC10293C-F711-4B3C-8C13-9F9E4A1283B3}" type="slidenum">
              <a:rPr lang="pt-BR" altLang="pt-BR"/>
              <a:pPr/>
              <a:t>‹nº›</a:t>
            </a:fld>
            <a:endParaRPr lang="pt-BR" altLang="pt-BR"/>
          </a:p>
        </p:txBody>
      </p:sp>
    </p:spTree>
    <p:extLst>
      <p:ext uri="{BB962C8B-B14F-4D97-AF65-F5344CB8AC3E}">
        <p14:creationId xmlns:p14="http://schemas.microsoft.com/office/powerpoint/2010/main" val="124260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675DFCA7-2C76-4B9B-8FA4-B712F2661B65}" type="datetimeFigureOut">
              <a:rPr lang="pt-BR"/>
              <a:pPr>
                <a:defRPr/>
              </a:pPr>
              <a:t>22/02/2015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724EFED8-E387-4473-B503-4E7ED13E8D5D}" type="slidenum">
              <a:rPr lang="pt-BR" altLang="pt-BR"/>
              <a:pPr/>
              <a:t>‹nº›</a:t>
            </a:fld>
            <a:endParaRPr lang="pt-BR" altLang="pt-BR"/>
          </a:p>
        </p:txBody>
      </p:sp>
    </p:spTree>
    <p:extLst>
      <p:ext uri="{BB962C8B-B14F-4D97-AF65-F5344CB8AC3E}">
        <p14:creationId xmlns:p14="http://schemas.microsoft.com/office/powerpoint/2010/main" val="332198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AF546D3A-C057-4F7F-A90B-D4BBC63BB947}" type="datetimeFigureOut">
              <a:rPr lang="pt-BR"/>
              <a:pPr>
                <a:defRPr/>
              </a:pPr>
              <a:t>22/02/2015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6F66E866-0B40-45A7-BE4B-0B627999683C}" type="slidenum">
              <a:rPr lang="pt-BR" altLang="pt-BR"/>
              <a:pPr/>
              <a:t>‹nº›</a:t>
            </a:fld>
            <a:endParaRPr lang="pt-BR" altLang="pt-BR"/>
          </a:p>
        </p:txBody>
      </p:sp>
    </p:spTree>
    <p:extLst>
      <p:ext uri="{BB962C8B-B14F-4D97-AF65-F5344CB8AC3E}">
        <p14:creationId xmlns:p14="http://schemas.microsoft.com/office/powerpoint/2010/main" val="428396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F971055-08A1-4C29-A844-7B8B42634665}" type="datetimeFigureOut">
              <a:rPr lang="pt-BR"/>
              <a:pPr>
                <a:defRPr/>
              </a:pPr>
              <a:t>22/02/2015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63943C-DA36-4BB9-B19E-E5BC0A825EFD}"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m 2" descr="2_New Look on Life_T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upo 4"/>
          <p:cNvGrpSpPr>
            <a:grpSpLocks/>
          </p:cNvGrpSpPr>
          <p:nvPr/>
        </p:nvGrpSpPr>
        <p:grpSpPr bwMode="auto">
          <a:xfrm>
            <a:off x="0" y="3189288"/>
            <a:ext cx="9144000" cy="1851025"/>
            <a:chOff x="0" y="3189352"/>
            <a:chExt cx="9144000" cy="1851432"/>
          </a:xfrm>
        </p:grpSpPr>
        <p:sp>
          <p:nvSpPr>
            <p:cNvPr id="2" name="CaixaDeTexto 1"/>
            <p:cNvSpPr txBox="1"/>
            <p:nvPr/>
          </p:nvSpPr>
          <p:spPr>
            <a:xfrm>
              <a:off x="0" y="3189352"/>
              <a:ext cx="9144000" cy="923330"/>
            </a:xfrm>
            <a:prstGeom prst="rect">
              <a:avLst/>
            </a:prstGeom>
            <a:noFill/>
          </p:spPr>
          <p:txBody>
            <a:bodyPr>
              <a:spAutoFit/>
            </a:bodyPr>
            <a:lstStyle/>
            <a:p>
              <a:pPr algn="ctr" fontAlgn="auto">
                <a:spcBef>
                  <a:spcPts val="0"/>
                </a:spcBef>
                <a:spcAft>
                  <a:spcPts val="0"/>
                </a:spcAft>
                <a:defRPr/>
              </a:pPr>
              <a:r>
                <a:rPr lang="pt-BR"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 MENSAGEM QUE VEIO DO</a:t>
              </a:r>
            </a:p>
          </p:txBody>
        </p:sp>
        <p:sp>
          <p:nvSpPr>
            <p:cNvPr id="4" name="CaixaDeTexto 3"/>
            <p:cNvSpPr txBox="1"/>
            <p:nvPr/>
          </p:nvSpPr>
          <p:spPr>
            <a:xfrm>
              <a:off x="0" y="3409568"/>
              <a:ext cx="9144000" cy="1631216"/>
            </a:xfrm>
            <a:prstGeom prst="rect">
              <a:avLst/>
            </a:prstGeom>
            <a:noFill/>
          </p:spPr>
          <p:txBody>
            <a:bodyPr>
              <a:spAutoFit/>
            </a:bodyPr>
            <a:lstStyle/>
            <a:p>
              <a:pPr algn="ctr" fontAlgn="auto">
                <a:spcBef>
                  <a:spcPts val="0"/>
                </a:spcBef>
                <a:spcAft>
                  <a:spcPts val="0"/>
                </a:spcAft>
                <a:defRPr/>
              </a:pPr>
              <a:r>
                <a:rPr lang="pt-BR" sz="10000" dirty="0">
                  <a:ln w="18415" cmpd="sng">
                    <a:solidFill>
                      <a:srgbClr val="FFC000"/>
                    </a:solidFill>
                    <a:prstDash val="solid"/>
                  </a:ln>
                  <a:solidFill>
                    <a:srgbClr val="FFC000"/>
                  </a:solidFill>
                  <a:effectLst>
                    <a:outerShdw blurRad="38100" dist="38100" dir="2700000" algn="tl">
                      <a:srgbClr val="000000">
                        <a:alpha val="43137"/>
                      </a:srgbClr>
                    </a:outerShdw>
                  </a:effectLst>
                  <a:latin typeface="+mn-lt"/>
                  <a:cs typeface="+mn-cs"/>
                </a:rPr>
                <a:t>CÉU</a:t>
              </a:r>
            </a:p>
          </p:txBody>
        </p:sp>
      </p:grpSp>
      <p:sp>
        <p:nvSpPr>
          <p:cNvPr id="7" name="CaixaDeTexto 6"/>
          <p:cNvSpPr txBox="1"/>
          <p:nvPr/>
        </p:nvSpPr>
        <p:spPr>
          <a:xfrm>
            <a:off x="1116013" y="5516563"/>
            <a:ext cx="7056437" cy="954087"/>
          </a:xfrm>
          <a:prstGeom prst="rect">
            <a:avLst/>
          </a:prstGeom>
          <a:noFill/>
        </p:spPr>
        <p:txBody>
          <a:bodyPr>
            <a:spAutoFit/>
          </a:bodyPr>
          <a:lstStyle/>
          <a:p>
            <a:pPr algn="ctr" fontAlgn="auto">
              <a:spcBef>
                <a:spcPts val="0"/>
              </a:spcBef>
              <a:spcAft>
                <a:spcPts val="0"/>
              </a:spcAft>
              <a:defRPr/>
            </a:pPr>
            <a:r>
              <a:rPr lang="pt-BR" sz="2800" b="1" dirty="0">
                <a:solidFill>
                  <a:schemeClr val="bg1"/>
                </a:solidFill>
                <a:effectLst>
                  <a:outerShdw blurRad="38100" dist="38100" dir="2700000" algn="tl">
                    <a:srgbClr val="000000">
                      <a:alpha val="43137"/>
                    </a:srgbClr>
                  </a:outerShdw>
                </a:effectLst>
                <a:latin typeface="+mn-lt"/>
                <a:cs typeface="+mn-cs"/>
              </a:rPr>
              <a:t>Pastoral Estudantil – APV</a:t>
            </a:r>
          </a:p>
          <a:p>
            <a:pPr algn="ctr" fontAlgn="auto">
              <a:spcBef>
                <a:spcPts val="0"/>
              </a:spcBef>
              <a:spcAft>
                <a:spcPts val="0"/>
              </a:spcAft>
              <a:defRPr/>
            </a:pPr>
            <a:r>
              <a:rPr lang="pt-BR" sz="2800" b="1" dirty="0">
                <a:solidFill>
                  <a:schemeClr val="bg1"/>
                </a:solidFill>
                <a:effectLst>
                  <a:outerShdw blurRad="38100" dist="38100" dir="2700000" algn="tl">
                    <a:srgbClr val="000000">
                      <a:alpha val="43137"/>
                    </a:srgbClr>
                  </a:outerShdw>
                </a:effectLst>
                <a:latin typeface="+mn-lt"/>
                <a:cs typeface="+mn-cs"/>
              </a:rPr>
              <a:t>Pr. Roberto Conti</a:t>
            </a:r>
            <a:endParaRPr lang="pt-BR" sz="2800" b="1"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m 1" descr="solar eclipse_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m 2" descr="9207lu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0" y="0"/>
            <a:ext cx="4139952" cy="6858000"/>
          </a:xfrm>
          <a:prstGeom prst="rect">
            <a:avLst/>
          </a:prstGeom>
          <a:noFill/>
        </p:spPr>
        <p:txBody>
          <a:bodyPr>
            <a:spAutoFit/>
          </a:bodyPr>
          <a:lstStyle/>
          <a:p>
            <a:pPr algn="ctr" fontAlgn="auto">
              <a:lnSpc>
                <a:spcPct val="150000"/>
              </a:lnSpc>
              <a:spcBef>
                <a:spcPts val="0"/>
              </a:spcBef>
              <a:spcAft>
                <a:spcPts val="0"/>
              </a:spcAft>
              <a:defRPr/>
            </a:pPr>
            <a:r>
              <a:rPr lang="pt-BR" sz="36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mn-lt"/>
                <a:cs typeface="+mn-cs"/>
              </a:rPr>
              <a:t>Não </a:t>
            </a:r>
            <a:r>
              <a:rPr lang="pt-BR" sz="36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mn-lt"/>
                <a:cs typeface="+mn-cs"/>
              </a:rPr>
              <a:t>seria o próprio sentimento religioso um sinal, dentro da personalidade humana, de que há um </a:t>
            </a:r>
            <a:r>
              <a:rPr lang="pt-BR" sz="3600" dirty="0">
                <a:ln w="18415" cmpd="sng">
                  <a:solidFill>
                    <a:srgbClr val="FFC000"/>
                  </a:solidFill>
                  <a:prstDash val="solid"/>
                </a:ln>
                <a:solidFill>
                  <a:srgbClr val="FFC000"/>
                </a:solidFill>
                <a:effectLst>
                  <a:glow rad="63500">
                    <a:schemeClr val="accent6">
                      <a:satMod val="175000"/>
                      <a:alpha val="40000"/>
                    </a:schemeClr>
                  </a:glow>
                  <a:outerShdw blurRad="63500" dir="3600000" algn="tl" rotWithShape="0">
                    <a:srgbClr val="000000">
                      <a:alpha val="70000"/>
                    </a:srgbClr>
                  </a:outerShdw>
                </a:effectLst>
                <a:latin typeface="+mn-lt"/>
                <a:cs typeface="+mn-cs"/>
              </a:rPr>
              <a:t>Ser maior </a:t>
            </a:r>
            <a:r>
              <a:rPr lang="pt-BR" sz="36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mn-lt"/>
                <a:cs typeface="+mn-cs"/>
              </a:rPr>
              <a:t>desejoso de se relacionar conosco? </a:t>
            </a:r>
          </a:p>
        </p:txBody>
      </p:sp>
      <p:sp>
        <p:nvSpPr>
          <p:cNvPr id="4" name="CaixaDeTexto 3"/>
          <p:cNvSpPr txBox="1"/>
          <p:nvPr/>
        </p:nvSpPr>
        <p:spPr>
          <a:xfrm>
            <a:off x="7236296" y="6158448"/>
            <a:ext cx="1800200" cy="584775"/>
          </a:xfrm>
          <a:prstGeom prst="rect">
            <a:avLst/>
          </a:prstGeom>
          <a:noFill/>
        </p:spPr>
        <p:txBody>
          <a:bodyPr>
            <a:spAutoFit/>
          </a:bodyPr>
          <a:lstStyle/>
          <a:p>
            <a:pPr algn="ctr" fontAlgn="auto">
              <a:spcBef>
                <a:spcPts val="0"/>
              </a:spcBef>
              <a:spcAft>
                <a:spcPts val="0"/>
              </a:spcAft>
              <a:defRPr/>
            </a:pPr>
            <a:r>
              <a:rPr lang="pt-BR" sz="32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mn-lt"/>
                <a:cs typeface="+mn-cs"/>
              </a:rPr>
              <a:t>Pense...</a:t>
            </a:r>
            <a:endParaRPr lang="pt-BR" sz="32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565840" y="2026176"/>
            <a:ext cx="8064896" cy="4585871"/>
          </a:xfrm>
          <a:prstGeom prst="rect">
            <a:avLst/>
          </a:prstGeom>
          <a:noFill/>
        </p:spPr>
        <p:txBody>
          <a:bodyPr>
            <a:spAutoFit/>
          </a:bodyPr>
          <a:lstStyle/>
          <a:p>
            <a:pPr fontAlgn="auto">
              <a:spcBef>
                <a:spcPts val="0"/>
              </a:spcBef>
              <a:spcAft>
                <a:spcPts val="0"/>
              </a:spcAft>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fontAlgn="auto">
              <a:spcBef>
                <a:spcPts val="0"/>
              </a:spcBef>
              <a:spcAft>
                <a:spcPts val="0"/>
              </a:spcAft>
              <a:defRPr/>
            </a:pP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Profeta = porta-voz</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 </a:t>
            </a:r>
            <a:endPar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“Certamente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 Senhor Deus não fará coisa alguma sem primeiro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revelar o Seu segredo aos Seus servos, os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profetas</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Am</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3:7) </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“Eis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que ponho na tua boca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as minhas palavras</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 e falarás tudo quanto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Eu te mandar</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(Jr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1:7-9)</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fontAlgn="auto">
              <a:spcBef>
                <a:spcPts val="0"/>
              </a:spcBef>
              <a:spcAft>
                <a:spcPts val="0"/>
              </a:spcAft>
              <a:defRPr/>
            </a:pP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432</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vezes aparece a expressão: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“Assim diz o Senhor</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4" name="Retângulo 3"/>
          <p:cNvSpPr/>
          <p:nvPr/>
        </p:nvSpPr>
        <p:spPr>
          <a:xfrm>
            <a:off x="179512" y="635928"/>
            <a:ext cx="6527171" cy="646331"/>
          </a:xfrm>
          <a:prstGeom prst="rect">
            <a:avLst/>
          </a:prstGeom>
        </p:spPr>
        <p:txBody>
          <a:bodyPr wrap="none">
            <a:spAutoFit/>
          </a:bodyPr>
          <a:lstStyle/>
          <a:p>
            <a:pPr fontAlgn="auto">
              <a:spcBef>
                <a:spcPts val="0"/>
              </a:spcBef>
              <a:spcAft>
                <a:spcPts val="0"/>
              </a:spcAft>
              <a:defRPr/>
            </a:pPr>
            <a:r>
              <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Os Profetas do Antigo Testamento</a:t>
            </a:r>
            <a:endPar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421824" y="1898928"/>
            <a:ext cx="8136904" cy="4708981"/>
          </a:xfrm>
          <a:prstGeom prst="rect">
            <a:avLst/>
          </a:prstGeom>
          <a:noFill/>
        </p:spPr>
        <p:txBody>
          <a:bodyPr>
            <a:spAutoFit/>
          </a:bodyPr>
          <a:lstStyle/>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Havendo Deus, outrora, falado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muitas vezes e </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de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muitas maneiras aos pais, pelos profetas, </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nestes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últimos dias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nos falou pelo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Filho</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Hb</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1:1-2)</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“Sabendo primeiramente isto: que nenhuma profecia da Escritura foi dada por vontade humana; entretanto</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 homens (santos) falaram da parte de Deus, movidos pelo Espírito Santo</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2Pe 1:20-21) </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Toda a Escritura é inspirada por Deus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 útil para o ensino, para a repreensão, para a correção, para a educação na justiça”.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2Tm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3:16</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5" name="Retângulo 4"/>
          <p:cNvSpPr/>
          <p:nvPr/>
        </p:nvSpPr>
        <p:spPr>
          <a:xfrm>
            <a:off x="179512" y="635928"/>
            <a:ext cx="6818854" cy="646331"/>
          </a:xfrm>
          <a:prstGeom prst="rect">
            <a:avLst/>
          </a:prstGeom>
        </p:spPr>
        <p:txBody>
          <a:bodyPr wrap="none">
            <a:spAutoFit/>
          </a:bodyPr>
          <a:lstStyle/>
          <a:p>
            <a:pPr fontAlgn="auto">
              <a:spcBef>
                <a:spcPts val="0"/>
              </a:spcBef>
              <a:spcAft>
                <a:spcPts val="0"/>
              </a:spcAft>
              <a:defRPr/>
            </a:pPr>
            <a:r>
              <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Os Escritores do Novo Testamento</a:t>
            </a:r>
            <a:endParaRPr lang="pt-B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m 4" descr="bible-Sunlight.jpg"/>
          <p:cNvPicPr>
            <a:picLocks noChangeAspect="1"/>
          </p:cNvPicPr>
          <p:nvPr/>
        </p:nvPicPr>
        <p:blipFill>
          <a:blip r:embed="rId3" cstate="print"/>
          <a:stretch>
            <a:fillRect/>
          </a:stretch>
        </p:blipFill>
        <p:spPr>
          <a:xfrm>
            <a:off x="0" y="1343025"/>
            <a:ext cx="9144000" cy="5514975"/>
          </a:xfrm>
          <a:prstGeom prst="rect">
            <a:avLst/>
          </a:prstGeom>
          <a:ln>
            <a:noFill/>
          </a:ln>
          <a:effectLst>
            <a:softEdge rad="112500"/>
          </a:effectLst>
        </p:spPr>
      </p:pic>
      <p:sp>
        <p:nvSpPr>
          <p:cNvPr id="2" name="CaixaDeTexto 1"/>
          <p:cNvSpPr txBox="1"/>
          <p:nvPr/>
        </p:nvSpPr>
        <p:spPr>
          <a:xfrm>
            <a:off x="251520" y="1340768"/>
            <a:ext cx="8496944" cy="3639458"/>
          </a:xfrm>
          <a:prstGeom prst="rect">
            <a:avLst/>
          </a:prstGeom>
          <a:noFill/>
        </p:spPr>
        <p:txBody>
          <a:bodyPr>
            <a:spAutoFit/>
          </a:bodyPr>
          <a:lstStyle/>
          <a:p>
            <a:pPr fontAlgn="auto">
              <a:spcBef>
                <a:spcPts val="0"/>
              </a:spcBef>
              <a:spcAft>
                <a:spcPts val="0"/>
              </a:spcAft>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algn="r" fontAlgn="auto">
              <a:lnSpc>
                <a:spcPct val="150000"/>
              </a:lnSpc>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Então, é a Bíblia o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registro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desta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sabedoria superior</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r" fontAlgn="auto">
              <a:lnSpc>
                <a:spcPct val="150000"/>
              </a:lnSpc>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Pode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ela fornecer-nos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respostas verídicas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às </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r" fontAlgn="auto">
              <a:lnSpc>
                <a:spcPct val="150000"/>
              </a:lnSpc>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perguntas importantes que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têm </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r" fontAlgn="auto">
              <a:lnSpc>
                <a:spcPct val="150000"/>
              </a:lnSpc>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que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ver com o </a:t>
            </a: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r" fontAlgn="auto">
              <a:lnSpc>
                <a:spcPct val="150000"/>
              </a:lnSpc>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objetivo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da vida?</a:t>
            </a:r>
          </a:p>
          <a:p>
            <a:pPr algn="r" fontAlgn="auto">
              <a:spcBef>
                <a:spcPts val="0"/>
              </a:spcBef>
              <a:spcAft>
                <a:spcPts val="0"/>
              </a:spcAft>
              <a:defRPr/>
            </a:pPr>
            <a:r>
              <a:rPr lang="pt-BR" sz="2500" dirty="0">
                <a:ln>
                  <a:solidFill>
                    <a:srgbClr val="FFC000"/>
                  </a:solidFill>
                </a:ln>
                <a:solidFill>
                  <a:srgbClr val="FFC000"/>
                </a:solidFill>
                <a:latin typeface="+mn-lt"/>
                <a:cs typeface="+mn-cs"/>
              </a:rPr>
              <a:t> </a:t>
            </a:r>
          </a:p>
        </p:txBody>
      </p:sp>
      <p:sp>
        <p:nvSpPr>
          <p:cNvPr id="6" name="Retângulo 5"/>
          <p:cNvSpPr/>
          <p:nvPr/>
        </p:nvSpPr>
        <p:spPr>
          <a:xfrm>
            <a:off x="395536" y="714762"/>
            <a:ext cx="5493683" cy="553998"/>
          </a:xfrm>
          <a:prstGeom prst="rect">
            <a:avLst/>
          </a:prstGeom>
        </p:spPr>
        <p:txBody>
          <a:bodyPr wrap="none">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Fonte única de sabedoria superior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m 2" descr="2_New Look on Life_C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0" y="282744"/>
            <a:ext cx="9144000" cy="553998"/>
          </a:xfrm>
          <a:prstGeom prst="rect">
            <a:avLst/>
          </a:prstGeom>
          <a:noFill/>
        </p:spPr>
        <p:txBody>
          <a:bodyPr>
            <a:spAutoFit/>
          </a:bodyPr>
          <a:lstStyle/>
          <a:p>
            <a:pPr algn="ct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 livro mais antigo e mais amplamente </a:t>
            </a: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distribuído...</a:t>
            </a:r>
            <a:endParaRPr lang="pt-BR" sz="3000" dirty="0">
              <a:latin typeface="+mn-lt"/>
              <a:cs typeface="+mn-cs"/>
            </a:endParaRPr>
          </a:p>
        </p:txBody>
      </p:sp>
      <p:sp>
        <p:nvSpPr>
          <p:cNvPr id="4" name="CaixaDeTexto 3"/>
          <p:cNvSpPr txBox="1"/>
          <p:nvPr/>
        </p:nvSpPr>
        <p:spPr>
          <a:xfrm>
            <a:off x="491168" y="1450112"/>
            <a:ext cx="6624736" cy="4878259"/>
          </a:xfrm>
          <a:prstGeom prst="rect">
            <a:avLst/>
          </a:prstGeom>
          <a:noFill/>
        </p:spPr>
        <p:txBody>
          <a:bodyPr>
            <a:spAutoFit/>
          </a:bodyPr>
          <a:lstStyle/>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Escrita entre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2000 a 3500 </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anos atrás</a:t>
            </a: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Cerca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1000</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anos antes de Buda e Confúcio</a:t>
            </a: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2000</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anos antes de Maomé</a:t>
            </a:r>
          </a:p>
          <a:p>
            <a:pPr fontAlgn="auto">
              <a:spcBef>
                <a:spcPts val="0"/>
              </a:spcBef>
              <a:spcAft>
                <a:spcPts val="0"/>
              </a:spcAft>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Contém Histórias de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6000</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anos atrás</a:t>
            </a: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 fatos de antes da Terra existir...</a:t>
            </a:r>
          </a:p>
          <a:p>
            <a:pPr fontAlgn="auto">
              <a:spcBef>
                <a:spcPts val="0"/>
              </a:spcBef>
              <a:spcAft>
                <a:spcPts val="0"/>
              </a:spcAft>
              <a:defRPr/>
            </a:pPr>
            <a:endParaRPr lang="pt-B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Distribuídas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3.000.000.000</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de cópias</a:t>
            </a: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O Livro + vendido do Mundo</a:t>
            </a: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2403</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línguas diferentes</a:t>
            </a:r>
          </a:p>
          <a:p>
            <a:pPr fontAlgn="auto">
              <a:spcBef>
                <a:spcPts val="0"/>
              </a:spcBef>
              <a:spcAft>
                <a:spcPts val="0"/>
              </a:spcAft>
              <a:defRPr/>
            </a:pP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98%</a:t>
            </a:r>
            <a:r>
              <a:rPr lang="pt-BR"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das atuais línguas do mundo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266760" y="712128"/>
            <a:ext cx="6336704"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Como a Terra é sustentada no </a:t>
            </a: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espaço</a:t>
            </a:r>
            <a:endParaRPr lang="pt-BR" dirty="0">
              <a:latin typeface="+mn-lt"/>
              <a:cs typeface="+mn-cs"/>
            </a:endParaRPr>
          </a:p>
        </p:txBody>
      </p:sp>
      <p:pic>
        <p:nvPicPr>
          <p:cNvPr id="4" name="Imagem 3" descr="mundo antigo.jpg"/>
          <p:cNvPicPr>
            <a:picLocks noChangeAspect="1"/>
          </p:cNvPicPr>
          <p:nvPr/>
        </p:nvPicPr>
        <p:blipFill>
          <a:blip r:embed="rId4" cstate="print"/>
          <a:stretch>
            <a:fillRect/>
          </a:stretch>
        </p:blipFill>
        <p:spPr>
          <a:xfrm>
            <a:off x="22920" y="1698926"/>
            <a:ext cx="6630135" cy="51590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266760" y="712128"/>
            <a:ext cx="6336704"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Como a Terra é sustentada no </a:t>
            </a: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espaço</a:t>
            </a:r>
            <a:endParaRPr lang="pt-BR" dirty="0">
              <a:latin typeface="+mn-lt"/>
              <a:cs typeface="+mn-cs"/>
            </a:endParaRPr>
          </a:p>
        </p:txBody>
      </p:sp>
      <p:pic>
        <p:nvPicPr>
          <p:cNvPr id="5" name="Imagem 4" descr="atlas-at-the-rockefeller-centre-new-york1.jpg"/>
          <p:cNvPicPr>
            <a:picLocks noChangeAspect="1"/>
          </p:cNvPicPr>
          <p:nvPr/>
        </p:nvPicPr>
        <p:blipFill>
          <a:blip r:embed="rId4" cstate="print"/>
          <a:stretch>
            <a:fillRect/>
          </a:stretch>
        </p:blipFill>
        <p:spPr>
          <a:xfrm>
            <a:off x="1259632" y="1673424"/>
            <a:ext cx="3888432" cy="5184576"/>
          </a:xfrm>
          <a:prstGeom prst="rect">
            <a:avLst/>
          </a:prstGeom>
          <a:ln>
            <a:noFill/>
          </a:ln>
          <a:effectLst>
            <a:softEdge rad="112500"/>
          </a:effectLst>
        </p:spPr>
      </p:pic>
      <p:sp>
        <p:nvSpPr>
          <p:cNvPr id="6" name="CaixaDeTexto 5"/>
          <p:cNvSpPr txBox="1"/>
          <p:nvPr/>
        </p:nvSpPr>
        <p:spPr>
          <a:xfrm>
            <a:off x="5436096" y="5805264"/>
            <a:ext cx="1296144" cy="523220"/>
          </a:xfrm>
          <a:prstGeom prst="rect">
            <a:avLst/>
          </a:prstGeom>
          <a:noFill/>
        </p:spPr>
        <p:txBody>
          <a:bodyPr>
            <a:spAutoFit/>
          </a:bodyPr>
          <a:lstStyle/>
          <a:p>
            <a:pPr fontAlgn="auto">
              <a:spcBef>
                <a:spcPts val="0"/>
              </a:spcBef>
              <a:spcAft>
                <a:spcPts val="0"/>
              </a:spcAft>
              <a:defRPr/>
            </a:pPr>
            <a:r>
              <a:rPr lang="pt-BR" sz="28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Atlas</a:t>
            </a:r>
            <a:endParaRPr lang="pt-BR" dirty="0">
              <a:ln w="18415" cmpd="sng">
                <a:solidFill>
                  <a:srgbClr val="FFC000"/>
                </a:solidFill>
                <a:prstDash val="solid"/>
              </a:ln>
              <a:solidFill>
                <a:srgbClr val="FFC000"/>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m 2" descr="solar eclipse_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0" y="602784"/>
            <a:ext cx="9144000" cy="584775"/>
          </a:xfrm>
          <a:prstGeom prst="rect">
            <a:avLst/>
          </a:prstGeom>
          <a:noFill/>
        </p:spPr>
        <p:txBody>
          <a:bodyPr>
            <a:spAutoFit/>
          </a:bodyPr>
          <a:lstStyle/>
          <a:p>
            <a:pPr algn="ctr" fontAlgn="auto">
              <a:spcBef>
                <a:spcPts val="0"/>
              </a:spcBef>
              <a:spcAft>
                <a:spcPts val="0"/>
              </a:spcAft>
              <a:defRPr/>
            </a:pPr>
            <a:r>
              <a:rPr lang="pt-B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“[Deus] suspende a terra sobre o nada.”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Jó</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26:7)</a:t>
            </a:r>
            <a:r>
              <a:rPr lang="pt-BR" dirty="0">
                <a:latin typeface="+mn-lt"/>
                <a:cs typeface="+mn-cs"/>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266760" y="712128"/>
            <a:ext cx="3081104"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 Forma da Terra </a:t>
            </a:r>
            <a:endParaRPr lang="pt-BR" dirty="0">
              <a:latin typeface="+mn-lt"/>
              <a:cs typeface="+mn-cs"/>
            </a:endParaRPr>
          </a:p>
        </p:txBody>
      </p:sp>
      <p:pic>
        <p:nvPicPr>
          <p:cNvPr id="5" name="Imagem 4" descr="flat_earth.jpg"/>
          <p:cNvPicPr>
            <a:picLocks noChangeAspect="1"/>
          </p:cNvPicPr>
          <p:nvPr/>
        </p:nvPicPr>
        <p:blipFill>
          <a:blip r:embed="rId4" cstate="print"/>
          <a:stretch>
            <a:fillRect/>
          </a:stretch>
        </p:blipFill>
        <p:spPr>
          <a:xfrm>
            <a:off x="251520" y="2053992"/>
            <a:ext cx="8619481" cy="43924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descr="Voyager 1.jpg"/>
          <p:cNvPicPr>
            <a:picLocks noChangeAspect="1"/>
          </p:cNvPicPr>
          <p:nvPr/>
        </p:nvPicPr>
        <p:blipFill>
          <a:blip r:embed="rId4" cstate="print"/>
          <a:stretch>
            <a:fillRect/>
          </a:stretch>
        </p:blipFill>
        <p:spPr>
          <a:xfrm>
            <a:off x="323528" y="1770465"/>
            <a:ext cx="6264696" cy="4898895"/>
          </a:xfrm>
          <a:prstGeom prst="rect">
            <a:avLst/>
          </a:prstGeom>
          <a:ln>
            <a:noFill/>
          </a:ln>
          <a:effectLst>
            <a:softEdge rad="112500"/>
          </a:effectLst>
        </p:spPr>
      </p:pic>
      <p:grpSp>
        <p:nvGrpSpPr>
          <p:cNvPr id="3076" name="Grupo 9"/>
          <p:cNvGrpSpPr>
            <a:grpSpLocks/>
          </p:cNvGrpSpPr>
          <p:nvPr/>
        </p:nvGrpSpPr>
        <p:grpSpPr bwMode="auto">
          <a:xfrm>
            <a:off x="-985838" y="415925"/>
            <a:ext cx="9174163" cy="1106488"/>
            <a:chOff x="-985312" y="415980"/>
            <a:chExt cx="9172952" cy="1106835"/>
          </a:xfrm>
        </p:grpSpPr>
        <p:sp>
          <p:nvSpPr>
            <p:cNvPr id="8" name="CaixaDeTexto 7"/>
            <p:cNvSpPr txBox="1"/>
            <p:nvPr/>
          </p:nvSpPr>
          <p:spPr>
            <a:xfrm>
              <a:off x="-985312" y="415980"/>
              <a:ext cx="9144000" cy="523220"/>
            </a:xfrm>
            <a:prstGeom prst="rect">
              <a:avLst/>
            </a:prstGeom>
            <a:noFill/>
          </p:spPr>
          <p:txBody>
            <a:bodyPr>
              <a:spAutoFit/>
            </a:bodyPr>
            <a:lstStyle/>
            <a:p>
              <a:pPr algn="ct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 MENSAGEM QUE VEIO DO</a:t>
              </a:r>
            </a:p>
          </p:txBody>
        </p:sp>
        <p:sp>
          <p:nvSpPr>
            <p:cNvPr id="9" name="CaixaDeTexto 8"/>
            <p:cNvSpPr txBox="1"/>
            <p:nvPr/>
          </p:nvSpPr>
          <p:spPr>
            <a:xfrm>
              <a:off x="-956360" y="507152"/>
              <a:ext cx="9144000" cy="1015663"/>
            </a:xfrm>
            <a:prstGeom prst="rect">
              <a:avLst/>
            </a:prstGeom>
            <a:noFill/>
          </p:spPr>
          <p:txBody>
            <a:bodyPr>
              <a:spAutoFit/>
            </a:bodyPr>
            <a:lstStyle/>
            <a:p>
              <a:pPr algn="ctr" fontAlgn="auto">
                <a:spcBef>
                  <a:spcPts val="0"/>
                </a:spcBef>
                <a:spcAft>
                  <a:spcPts val="0"/>
                </a:spcAft>
                <a:defRPr/>
              </a:pPr>
              <a:r>
                <a:rPr lang="pt-BR" sz="6000" dirty="0">
                  <a:ln w="18415" cmpd="sng">
                    <a:solidFill>
                      <a:srgbClr val="FFC000"/>
                    </a:solidFill>
                    <a:prstDash val="solid"/>
                  </a:ln>
                  <a:solidFill>
                    <a:srgbClr val="FFC000"/>
                  </a:solidFill>
                  <a:effectLst>
                    <a:outerShdw blurRad="38100" dist="38100" dir="2700000" algn="tl">
                      <a:srgbClr val="000000">
                        <a:alpha val="43137"/>
                      </a:srgbClr>
                    </a:outerShdw>
                  </a:effectLst>
                  <a:latin typeface="+mn-lt"/>
                  <a:cs typeface="+mn-cs"/>
                </a:rPr>
                <a:t>CÉU</a:t>
              </a:r>
              <a:endParaRPr lang="pt-BR" sz="6000" dirty="0">
                <a:ln w="18415" cmpd="sng">
                  <a:solidFill>
                    <a:srgbClr val="FFC000"/>
                  </a:solidFill>
                  <a:prstDash val="solid"/>
                </a:ln>
                <a:solidFill>
                  <a:srgbClr val="FFC000"/>
                </a:solidFill>
                <a:effectLst>
                  <a:outerShdw blurRad="38100" dist="38100" dir="2700000" algn="tl">
                    <a:srgbClr val="000000">
                      <a:alpha val="43137"/>
                    </a:srgbClr>
                  </a:outerShdw>
                </a:effectLst>
                <a:latin typeface="+mn-lt"/>
                <a:cs typeface="+mn-cs"/>
              </a:endParaRPr>
            </a:p>
          </p:txBody>
        </p:sp>
      </p:grpSp>
      <p:sp>
        <p:nvSpPr>
          <p:cNvPr id="11" name="CaixaDeTexto 10"/>
          <p:cNvSpPr txBox="1"/>
          <p:nvPr/>
        </p:nvSpPr>
        <p:spPr>
          <a:xfrm>
            <a:off x="6804248" y="5868561"/>
            <a:ext cx="1979712" cy="584775"/>
          </a:xfrm>
          <a:prstGeom prst="rect">
            <a:avLst/>
          </a:prstGeom>
          <a:noFill/>
        </p:spPr>
        <p:txBody>
          <a:bodyPr>
            <a:spAutoFit/>
          </a:bodyPr>
          <a:lstStyle/>
          <a:p>
            <a:pPr algn="ctr" fontAlgn="auto">
              <a:spcBef>
                <a:spcPts val="0"/>
              </a:spcBef>
              <a:spcAft>
                <a:spcPts val="0"/>
              </a:spcAft>
              <a:defRPr/>
            </a:pPr>
            <a:r>
              <a:rPr lang="pt-BR" sz="3200" dirty="0" err="1">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Voyager</a:t>
            </a:r>
            <a:r>
              <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 1</a:t>
            </a:r>
            <a:endParaRPr lang="pt-BR"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m 4" descr="00235_thebluemarble_1600x12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0" y="260648"/>
            <a:ext cx="9144000" cy="523220"/>
          </a:xfrm>
          <a:prstGeom prst="rect">
            <a:avLst/>
          </a:prstGeom>
          <a:noFill/>
        </p:spPr>
        <p:txBody>
          <a:bodyPr>
            <a:spAutoFit/>
          </a:bodyPr>
          <a:lstStyle/>
          <a:p>
            <a:pPr algn="ct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“Há Um que mora acima do círculo da terra.”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(Is 40:22)</a:t>
            </a: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6" name="Retângulo 5"/>
          <p:cNvSpPr/>
          <p:nvPr/>
        </p:nvSpPr>
        <p:spPr>
          <a:xfrm>
            <a:off x="0" y="5982379"/>
            <a:ext cx="9144000" cy="830997"/>
          </a:xfrm>
          <a:prstGeom prst="rect">
            <a:avLst/>
          </a:prstGeom>
        </p:spPr>
        <p:txBody>
          <a:bodyPr>
            <a:spAutoFit/>
          </a:bodyPr>
          <a:lstStyle/>
          <a:p>
            <a:pPr algn="ct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Hoje se sabe que a Terra é redonda, conforme Isaías já sabia... </a:t>
            </a:r>
          </a:p>
          <a:p>
            <a:pPr algn="ct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Ele sabia pelo simples motivo: o Autor da Bíblia é o Autor do Universo.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m 4"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p:cNvSpPr txBox="1"/>
          <p:nvPr/>
        </p:nvSpPr>
        <p:spPr>
          <a:xfrm>
            <a:off x="266760" y="712128"/>
            <a:ext cx="5025320"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 composição das coisas vivas </a:t>
            </a:r>
            <a:endParaRPr lang="pt-BR" dirty="0">
              <a:latin typeface="+mn-lt"/>
              <a:cs typeface="+mn-cs"/>
            </a:endParaRPr>
          </a:p>
        </p:txBody>
      </p:sp>
      <p:sp>
        <p:nvSpPr>
          <p:cNvPr id="2" name="CaixaDeTexto 1"/>
          <p:cNvSpPr txBox="1"/>
          <p:nvPr/>
        </p:nvSpPr>
        <p:spPr>
          <a:xfrm>
            <a:off x="467544" y="2015128"/>
            <a:ext cx="8208912" cy="4247317"/>
          </a:xfrm>
          <a:prstGeom prst="rect">
            <a:avLst/>
          </a:prstGeom>
          <a:noFill/>
        </p:spPr>
        <p:txBody>
          <a:bodyPr>
            <a:spAutoFit/>
          </a:bodyPr>
          <a:lstStyle/>
          <a:p>
            <a:pPr fontAlgn="auto">
              <a:spcBef>
                <a:spcPts val="0"/>
              </a:spcBef>
              <a:spcAft>
                <a:spcPts val="0"/>
              </a:spcAft>
              <a:defRPr/>
            </a:pPr>
            <a:r>
              <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
            </a:r>
            <a:r>
              <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Deus passou a formar o homem do </a:t>
            </a:r>
            <a:endPar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pó </a:t>
            </a:r>
            <a:r>
              <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da </a:t>
            </a:r>
            <a:r>
              <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terra” </a:t>
            </a:r>
            <a:r>
              <a:rPr lang="pt-BR" sz="20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
            </a:r>
            <a:r>
              <a:rPr lang="pt-BR" sz="2000" dirty="0" err="1">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Gn</a:t>
            </a:r>
            <a:r>
              <a:rPr lang="pt-BR" sz="20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 2:7)</a:t>
            </a:r>
          </a:p>
          <a:p>
            <a:pPr fontAlgn="auto">
              <a:spcBef>
                <a:spcPts val="0"/>
              </a:spcBef>
              <a:spcAft>
                <a:spcPts val="0"/>
              </a:spcAft>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Todos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os elementos químicos que formam os serem vivos também </a:t>
            </a:r>
            <a:r>
              <a:rPr lang="pt-B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estão presentes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na matéria inanimada.”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Enciclopédia Delta Universal</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Oxigênio, Carbono, Hidrogênio, Nitrogênio, Cálcio, Fósforo, Enxofre, Potássio, Sódio, Cloro e Magnésio...</a:t>
            </a:r>
            <a:endPar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539552" y="2132856"/>
            <a:ext cx="8208912" cy="3970318"/>
          </a:xfrm>
          <a:prstGeom prst="rect">
            <a:avLst/>
          </a:prstGeom>
          <a:noFill/>
        </p:spPr>
        <p:txBody>
          <a:bodyPr>
            <a:spAutoFit/>
          </a:bodyPr>
          <a:lstStyle/>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8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Vida gera vida; isto acontece todo </a:t>
            </a:r>
            <a:r>
              <a:rPr lang="pt-BR" sz="28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tempo</a:t>
            </a:r>
          </a:p>
          <a:p>
            <a:pPr fontAlgn="auto">
              <a:spcBef>
                <a:spcPts val="0"/>
              </a:spcBef>
              <a:spcAft>
                <a:spcPts val="0"/>
              </a:spcAft>
              <a:defRPr/>
            </a:pPr>
            <a:r>
              <a:rPr lang="pt-BR" sz="28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em </a:t>
            </a:r>
            <a:r>
              <a:rPr lang="pt-BR" sz="28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cada célula</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Mas como é que aquilo que </a:t>
            </a: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não </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é vida gerou vida? Esta é uma das maiores perguntas não respondidas na biologia, e, por enquanto, os biólogos não podem oferecer mais do que apenas uns palpites sem fundamento, sobre a matéria inerte conseguir se organizar em forma viva... </a:t>
            </a:r>
            <a:r>
              <a:rPr lang="pt-BR" sz="28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O autor de Gênesis, afinal de contas, talvez tenha razão</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Raymo</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Físico</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4" name="CaixaDeTexto 3"/>
          <p:cNvSpPr txBox="1"/>
          <p:nvPr/>
        </p:nvSpPr>
        <p:spPr>
          <a:xfrm>
            <a:off x="266760" y="712128"/>
            <a:ext cx="6177448"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“Segundo as suas espécies” </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Gn</a:t>
            </a:r>
            <a:r>
              <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1:11)</a:t>
            </a:r>
            <a:endParaRPr lang="pt-BR" dirty="0">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467544" y="2222768"/>
            <a:ext cx="8280920" cy="3662541"/>
          </a:xfrm>
          <a:prstGeom prst="rect">
            <a:avLst/>
          </a:prstGeom>
          <a:noFill/>
        </p:spPr>
        <p:txBody>
          <a:bodyPr>
            <a:spAutoFit/>
          </a:bodyPr>
          <a:lstStyle/>
          <a:p>
            <a:pPr fontAlgn="auto">
              <a:spcBef>
                <a:spcPts val="0"/>
              </a:spcBef>
              <a:spcAft>
                <a:spcPts val="0"/>
              </a:spcAft>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“Ao passo que os romances, as lendas e </a:t>
            </a: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 </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testemunho falso tomam o cuidado de </a:t>
            </a: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colocar </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os eventos narrados em algum lugar </a:t>
            </a: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distante </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 em algum tempo indefinido, violando </a:t>
            </a: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assim </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as primeiras regras </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de </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que ‘a declaração precisa dar o tempo e o lugar’, </a:t>
            </a:r>
            <a:r>
              <a:rPr lang="pt-BR" sz="28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as narrativas da </a:t>
            </a:r>
            <a:r>
              <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Bíblia</a:t>
            </a:r>
            <a:r>
              <a:rPr lang="pt-BR" sz="28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 nos dão a data e o lugar das coisas narradas, com a máxima precisão</a:t>
            </a: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Irwin H. Linton, </a:t>
            </a:r>
            <a:r>
              <a:rPr lang="en-US" sz="2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 Lawyer Examines the Bible</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endPar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4" name="CaixaDeTexto 3"/>
          <p:cNvSpPr txBox="1"/>
          <p:nvPr/>
        </p:nvSpPr>
        <p:spPr>
          <a:xfrm>
            <a:off x="266760" y="712128"/>
            <a:ext cx="6177448"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Exatidão Histórica</a:t>
            </a:r>
            <a:endParaRPr lang="pt-BR" dirty="0">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266760" y="712128"/>
            <a:ext cx="6177448"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Harmonia interna e simplicidade</a:t>
            </a:r>
            <a:endParaRPr lang="pt-BR" dirty="0">
              <a:latin typeface="+mn-lt"/>
              <a:cs typeface="+mn-cs"/>
            </a:endParaRPr>
          </a:p>
        </p:txBody>
      </p:sp>
      <p:sp>
        <p:nvSpPr>
          <p:cNvPr id="5" name="CaixaDeTexto 4"/>
          <p:cNvSpPr txBox="1"/>
          <p:nvPr/>
        </p:nvSpPr>
        <p:spPr>
          <a:xfrm>
            <a:off x="539552" y="1772816"/>
            <a:ext cx="8064896" cy="4708981"/>
          </a:xfrm>
          <a:prstGeom prst="rect">
            <a:avLst/>
          </a:prstGeom>
          <a:noFill/>
        </p:spPr>
        <p:txBody>
          <a:bodyPr>
            <a:spAutoFit/>
          </a:bodyPr>
          <a:lstStyle/>
          <a:p>
            <a:pPr fontAlgn="auto">
              <a:lnSpc>
                <a:spcPct val="150000"/>
              </a:lnSpc>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Coleção de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66 Livros</a:t>
            </a:r>
          </a:p>
          <a:p>
            <a:pPr fontAlgn="auto">
              <a:lnSpc>
                <a:spcPct val="150000"/>
              </a:lnSpc>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- 40 autores  desde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1600 </a:t>
            </a:r>
            <a:r>
              <a:rPr lang="pt-BR" sz="2400" dirty="0" err="1">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a.C.</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 a 98 </a:t>
            </a:r>
            <a:r>
              <a:rPr lang="pt-BR" sz="2400" dirty="0" err="1">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d.C</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 De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15 profissões diferentes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estadista, sacerdote, rei, 	copeiro, escriba, Aristocrata,Governador, agricultor, 	cobrador de impostos, Médico, Advogado, pescador e 	costureiro.</a:t>
            </a: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 Muitos não tiveram contato entre si</a:t>
            </a:r>
          </a:p>
          <a:p>
            <a:pPr fontAlgn="auto">
              <a:lnSpc>
                <a:spcPct val="150000"/>
              </a:lnSpc>
              <a:spcBef>
                <a:spcPts val="0"/>
              </a:spcBef>
              <a:spcAft>
                <a:spcPts val="0"/>
              </a:spcAft>
              <a:buFontTx/>
              <a:buChar char="-"/>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Cultura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Oriental</a:t>
            </a:r>
          </a:p>
          <a:p>
            <a:pPr fontAlgn="auto">
              <a:lnSpc>
                <a:spcPct val="150000"/>
              </a:lnSpc>
              <a:spcBef>
                <a:spcPts val="0"/>
              </a:spcBef>
              <a:spcAft>
                <a:spcPts val="0"/>
              </a:spcAft>
              <a:buFontTx/>
              <a:buChar char="-"/>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Harmonia total como de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um só autor</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Não se contradiz!</a:t>
            </a:r>
          </a:p>
          <a:p>
            <a:pPr fontAlgn="auto">
              <a:lnSpc>
                <a:spcPct val="150000"/>
              </a:lnSpc>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Não</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esconde os erros de seus heróis</a:t>
            </a:r>
            <a:endParaRPr lang="pt-BR" sz="2400" dirty="0">
              <a:latin typeface="+mn-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266760" y="712128"/>
            <a:ext cx="6177448"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Sua Particularidade + notável</a:t>
            </a:r>
            <a:endParaRPr lang="pt-BR" dirty="0">
              <a:latin typeface="+mn-lt"/>
              <a:cs typeface="+mn-cs"/>
            </a:endParaRPr>
          </a:p>
        </p:txBody>
      </p:sp>
      <p:sp>
        <p:nvSpPr>
          <p:cNvPr id="2" name="CaixaDeTexto 1"/>
          <p:cNvSpPr txBox="1"/>
          <p:nvPr/>
        </p:nvSpPr>
        <p:spPr>
          <a:xfrm>
            <a:off x="539552" y="1970549"/>
            <a:ext cx="8064896" cy="4524315"/>
          </a:xfrm>
          <a:prstGeom prst="rect">
            <a:avLst/>
          </a:prstGeom>
          <a:noFill/>
        </p:spPr>
        <p:txBody>
          <a:bodyPr>
            <a:spAutoFit/>
          </a:bodyPr>
          <a:lstStyle/>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“Quando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recebestes a palavra de Deus, que </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ouvistes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de nós, vós a aceitastes,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não como a </a:t>
            </a:r>
            <a:endPar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palavra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de homens, mas,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como em verdade é, </a:t>
            </a: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 palavra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de Deus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1Ts 2:13</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O livro fornece evidência do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interesse de Deus pela humanidade</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se está num livro, requer que se saiba ler...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Um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mínimo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de esforço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humano</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O Livro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mais confiável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da Antiguidade.</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266760" y="712128"/>
            <a:ext cx="6177448"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Profecias Cumpridas</a:t>
            </a:r>
            <a:endParaRPr lang="pt-BR" dirty="0">
              <a:latin typeface="+mn-lt"/>
              <a:cs typeface="+mn-cs"/>
            </a:endParaRPr>
          </a:p>
        </p:txBody>
      </p:sp>
      <p:sp>
        <p:nvSpPr>
          <p:cNvPr id="2" name="CaixaDeTexto 1"/>
          <p:cNvSpPr txBox="1"/>
          <p:nvPr/>
        </p:nvSpPr>
        <p:spPr>
          <a:xfrm>
            <a:off x="611560" y="1878201"/>
            <a:ext cx="7920880" cy="4893647"/>
          </a:xfrm>
          <a:prstGeom prst="rect">
            <a:avLst/>
          </a:prstGeom>
          <a:noFill/>
        </p:spPr>
        <p:txBody>
          <a:bodyPr>
            <a:spAutoFit/>
          </a:bodyPr>
          <a:lstStyle/>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Há um Deus nos céus, o qual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revela os segredos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Ele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pois fez saber</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que há de ser no fim dos dias”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Dn</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2:28</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Profecias Cumpridas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Sucessão de reinos: Egito, Babilônia,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Medo-Pérsia</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Grécia, 	Roma Imperial e Papal </a:t>
            </a: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Queda de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Samaria</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em 722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a.C.</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Destruição de Tiro em 573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a.C.</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 332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a.C.</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Profecia de Ciro 100 anos antes  de 538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a.C.</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- 490 anos de Misericórdia para Jerusalém</a:t>
            </a: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Morte de Cristo em 31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a.C.</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m 2" descr="2_New Look on Life_C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266760" y="712128"/>
            <a:ext cx="6177448" cy="553998"/>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Ela fornece as respostas</a:t>
            </a:r>
            <a:endParaRPr lang="pt-BR" dirty="0">
              <a:latin typeface="+mn-lt"/>
              <a:cs typeface="+mn-cs"/>
            </a:endParaRPr>
          </a:p>
        </p:txBody>
      </p:sp>
      <p:sp>
        <p:nvSpPr>
          <p:cNvPr id="5" name="CaixaDeTexto 4"/>
          <p:cNvSpPr txBox="1"/>
          <p:nvPr/>
        </p:nvSpPr>
        <p:spPr>
          <a:xfrm>
            <a:off x="607368" y="2193816"/>
            <a:ext cx="7992888" cy="3970318"/>
          </a:xfrm>
          <a:prstGeom prst="rect">
            <a:avLst/>
          </a:prstGeom>
          <a:noFill/>
        </p:spPr>
        <p:txBody>
          <a:bodyPr>
            <a:spAutoFit/>
          </a:bodyPr>
          <a:lstStyle/>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Como viemos a existir?</a:t>
            </a: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Porque estamos na Terra?</a:t>
            </a: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Porque há tanto sofrimento?</a:t>
            </a: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Como será o futuro?</a:t>
            </a: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Qual a religião da Bíblia?</a:t>
            </a:r>
            <a:endParaRPr lang="pt-BR" sz="2800" dirty="0">
              <a:latin typeface="+mn-lt"/>
              <a:cs typeface="+mn-cs"/>
            </a:endParaRP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Há solução para a morte?</a:t>
            </a:r>
          </a:p>
          <a:p>
            <a:pPr fontAlgn="auto">
              <a:spcBef>
                <a:spcPts val="0"/>
              </a:spcBef>
              <a:spcAft>
                <a:spcPts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Há justiça plena?</a:t>
            </a:r>
          </a:p>
          <a:p>
            <a:pPr fontAlgn="auto">
              <a:spcBef>
                <a:spcPts val="0"/>
              </a:spcBef>
              <a:spcAft>
                <a:spcPts val="0"/>
              </a:spcAft>
              <a:defRPr/>
            </a:pP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8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Não todas as respostas, mas as + importantes da vida!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m 2" descr="2_New Look on Life_C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539552" y="548680"/>
            <a:ext cx="8064896" cy="5632311"/>
          </a:xfrm>
          <a:prstGeom prst="rect">
            <a:avLst/>
          </a:prstGeom>
          <a:noFill/>
        </p:spPr>
        <p:txBody>
          <a:bodyPr>
            <a:spAutoFit/>
          </a:bodyPr>
          <a:lstStyle/>
          <a:p>
            <a:pPr fontAlgn="auto">
              <a:spcBef>
                <a:spcPts val="0"/>
              </a:spcBef>
              <a:spcAft>
                <a:spcPts val="0"/>
              </a:spcAft>
              <a:defRPr/>
            </a:pPr>
            <a:r>
              <a:rPr lang="pt-B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 a Principal Notícia...</a:t>
            </a:r>
          </a:p>
          <a:p>
            <a:pPr fontAlgn="auto">
              <a:spcBef>
                <a:spcPts val="0"/>
              </a:spcBef>
              <a:spcAft>
                <a:spcPts val="0"/>
              </a:spcAft>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 Grande Conflito entre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Cristo e Satanás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entre 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verdade e a falsidade</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entre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vida e a morte</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Envolve uma batalha na mente e no coração de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todos nós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 pergunta central é: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 quem se adora</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Deus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o Criador e Redentor</a:t>
            </a: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você</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mesmo?</a:t>
            </a: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Ou 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Satanás</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Bíblia – Mostra-nos o que é certo e </a:t>
            </a: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o que é errado, e nos ajuda a escolher a Vida .</a:t>
            </a:r>
            <a:endParaRPr lang="pt-BR"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m 2" descr="2_New Look on Life_T_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upo 3"/>
          <p:cNvGrpSpPr>
            <a:grpSpLocks/>
          </p:cNvGrpSpPr>
          <p:nvPr/>
        </p:nvGrpSpPr>
        <p:grpSpPr bwMode="auto">
          <a:xfrm>
            <a:off x="0" y="3189288"/>
            <a:ext cx="9144000" cy="1851025"/>
            <a:chOff x="0" y="3189352"/>
            <a:chExt cx="9144000" cy="1851432"/>
          </a:xfrm>
        </p:grpSpPr>
        <p:sp>
          <p:nvSpPr>
            <p:cNvPr id="5" name="CaixaDeTexto 4"/>
            <p:cNvSpPr txBox="1"/>
            <p:nvPr/>
          </p:nvSpPr>
          <p:spPr>
            <a:xfrm>
              <a:off x="0" y="3189352"/>
              <a:ext cx="9144000" cy="923330"/>
            </a:xfrm>
            <a:prstGeom prst="rect">
              <a:avLst/>
            </a:prstGeom>
            <a:noFill/>
          </p:spPr>
          <p:txBody>
            <a:bodyPr>
              <a:spAutoFit/>
            </a:bodyPr>
            <a:lstStyle/>
            <a:p>
              <a:pPr algn="ctr" fontAlgn="auto">
                <a:spcBef>
                  <a:spcPts val="0"/>
                </a:spcBef>
                <a:spcAft>
                  <a:spcPts val="0"/>
                </a:spcAft>
                <a:defRPr/>
              </a:pPr>
              <a:r>
                <a:rPr lang="pt-BR"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 MENSAGEM QUE VEIO DO</a:t>
              </a:r>
            </a:p>
          </p:txBody>
        </p:sp>
        <p:sp>
          <p:nvSpPr>
            <p:cNvPr id="6" name="CaixaDeTexto 5"/>
            <p:cNvSpPr txBox="1"/>
            <p:nvPr/>
          </p:nvSpPr>
          <p:spPr>
            <a:xfrm>
              <a:off x="0" y="3409568"/>
              <a:ext cx="9144000" cy="1631216"/>
            </a:xfrm>
            <a:prstGeom prst="rect">
              <a:avLst/>
            </a:prstGeom>
            <a:noFill/>
          </p:spPr>
          <p:txBody>
            <a:bodyPr>
              <a:spAutoFit/>
            </a:bodyPr>
            <a:lstStyle/>
            <a:p>
              <a:pPr algn="ctr" fontAlgn="auto">
                <a:spcBef>
                  <a:spcPts val="0"/>
                </a:spcBef>
                <a:spcAft>
                  <a:spcPts val="0"/>
                </a:spcAft>
                <a:defRPr/>
              </a:pPr>
              <a:r>
                <a:rPr lang="pt-BR" sz="10000" dirty="0">
                  <a:ln w="18415" cmpd="sng">
                    <a:solidFill>
                      <a:srgbClr val="FFC000"/>
                    </a:solidFill>
                    <a:prstDash val="solid"/>
                  </a:ln>
                  <a:solidFill>
                    <a:srgbClr val="FFC000"/>
                  </a:solidFill>
                  <a:effectLst>
                    <a:outerShdw blurRad="38100" dist="38100" dir="2700000" algn="tl">
                      <a:srgbClr val="000000">
                        <a:alpha val="43137"/>
                      </a:srgbClr>
                    </a:outerShdw>
                  </a:effectLst>
                  <a:latin typeface="+mn-lt"/>
                  <a:cs typeface="+mn-cs"/>
                </a:rPr>
                <a:t>CÉU</a:t>
              </a:r>
              <a:endParaRPr lang="pt-BR" sz="10000" dirty="0">
                <a:ln w="18415" cmpd="sng">
                  <a:solidFill>
                    <a:srgbClr val="FFC000"/>
                  </a:solidFill>
                  <a:prstDash val="solid"/>
                </a:ln>
                <a:solidFill>
                  <a:srgbClr val="FFC000"/>
                </a:solidFill>
                <a:effectLst>
                  <a:outerShdw blurRad="38100" dist="38100" dir="2700000" algn="tl">
                    <a:srgbClr val="000000">
                      <a:alpha val="43137"/>
                    </a:srgbClr>
                  </a:outerShdw>
                </a:effectLst>
                <a:latin typeface="+mn-lt"/>
                <a:cs typeface="+mn-cs"/>
              </a:endParaRPr>
            </a:p>
          </p:txBody>
        </p:sp>
      </p:grpSp>
      <p:sp>
        <p:nvSpPr>
          <p:cNvPr id="7" name="CaixaDeTexto 6"/>
          <p:cNvSpPr txBox="1"/>
          <p:nvPr/>
        </p:nvSpPr>
        <p:spPr>
          <a:xfrm rot="16200000">
            <a:off x="-1415267" y="229724"/>
            <a:ext cx="4680520" cy="1862048"/>
          </a:xfrm>
          <a:prstGeom prst="rect">
            <a:avLst/>
          </a:prstGeom>
          <a:noFill/>
        </p:spPr>
        <p:txBody>
          <a:bodyPr>
            <a:spAutoFit/>
          </a:bodyPr>
          <a:lstStyle/>
          <a:p>
            <a:pPr fontAlgn="auto">
              <a:spcBef>
                <a:spcPts val="0"/>
              </a:spcBef>
              <a:spcAft>
                <a:spcPts val="0"/>
              </a:spcAft>
              <a:defRPr/>
            </a:pPr>
            <a:r>
              <a:rPr lang="pt-BR" sz="115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Bíblia</a:t>
            </a:r>
            <a:endParaRPr lang="pt-BR" sz="11500" dirty="0">
              <a:ln w="18415" cmpd="sng">
                <a:solidFill>
                  <a:srgbClr val="FFC000"/>
                </a:solidFill>
                <a:prstDash val="solid"/>
              </a:ln>
              <a:solidFill>
                <a:srgbClr val="FFC000"/>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2" descr="2_New Look on Life_C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683568" y="980728"/>
            <a:ext cx="6120680" cy="4801314"/>
          </a:xfrm>
          <a:prstGeom prst="rect">
            <a:avLst/>
          </a:prstGeom>
          <a:noFill/>
        </p:spPr>
        <p:txBody>
          <a:bodyPr>
            <a:spAutoFit/>
          </a:bodyPr>
          <a:lstStyle/>
          <a:p>
            <a:pPr fontAlgn="auto">
              <a:spcBef>
                <a:spcPts val="0"/>
              </a:spcBef>
              <a:spcAft>
                <a:spcPts val="0"/>
              </a:spcAft>
              <a:defRPr/>
            </a:pPr>
            <a:r>
              <a:rPr lang="pt-BR"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Perguntas...</a:t>
            </a:r>
          </a:p>
          <a:p>
            <a:pPr fontAlgn="auto">
              <a:spcBef>
                <a:spcPts val="0"/>
              </a:spcBef>
              <a:spcAft>
                <a:spcPts val="0"/>
              </a:spcAft>
              <a:defRPr/>
            </a:pPr>
            <a:endParaRPr lang="pt-B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
            </a:r>
            <a:r>
              <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De onde viemos</a:t>
            </a:r>
            <a:r>
              <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“Quem </a:t>
            </a:r>
            <a:r>
              <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somos</a:t>
            </a:r>
            <a:r>
              <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“Para </a:t>
            </a:r>
            <a:r>
              <a:rPr lang="pt-BR" sz="36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onde estamos indo?"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m 2" descr="2_New Look on Life_C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0" y="2708920"/>
            <a:ext cx="9144000" cy="1554272"/>
          </a:xfrm>
          <a:prstGeom prst="rect">
            <a:avLst/>
          </a:prstGeom>
          <a:noFill/>
        </p:spPr>
        <p:txBody>
          <a:bodyPr>
            <a:spAutoFit/>
          </a:bodyPr>
          <a:lstStyle/>
          <a:p>
            <a:pPr algn="ctr" fontAlgn="auto">
              <a:spcBef>
                <a:spcPts val="0"/>
              </a:spcBef>
              <a:spcAft>
                <a:spcPts val="0"/>
              </a:spcAft>
              <a:defRPr/>
            </a:pPr>
            <a:r>
              <a:rPr lang="pt-BR" sz="77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FIM</a:t>
            </a:r>
            <a:endParaRPr lang="pt-BR" sz="77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5" descr="2_New Look on Life_C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descr="SETI%20Institute.jpg"/>
          <p:cNvPicPr>
            <a:picLocks noChangeAspect="1"/>
          </p:cNvPicPr>
          <p:nvPr/>
        </p:nvPicPr>
        <p:blipFill>
          <a:blip r:embed="rId4" cstate="print"/>
          <a:stretch>
            <a:fillRect/>
          </a:stretch>
        </p:blipFill>
        <p:spPr>
          <a:xfrm>
            <a:off x="251520" y="404664"/>
            <a:ext cx="6625272" cy="3240360"/>
          </a:xfrm>
          <a:prstGeom prst="rect">
            <a:avLst/>
          </a:prstGeom>
          <a:ln>
            <a:noFill/>
          </a:ln>
          <a:effectLst>
            <a:softEdge rad="112500"/>
          </a:effectLst>
        </p:spPr>
      </p:pic>
      <p:pic>
        <p:nvPicPr>
          <p:cNvPr id="11" name="Imagem 10" descr="SETI_logo_CMYK.jpg"/>
          <p:cNvPicPr>
            <a:picLocks noChangeAspect="1"/>
          </p:cNvPicPr>
          <p:nvPr/>
        </p:nvPicPr>
        <p:blipFill>
          <a:blip r:embed="rId5" cstate="print"/>
          <a:stretch>
            <a:fillRect/>
          </a:stretch>
        </p:blipFill>
        <p:spPr>
          <a:xfrm>
            <a:off x="7092280" y="692696"/>
            <a:ext cx="1835696" cy="1376772"/>
          </a:xfrm>
          <a:prstGeom prst="rect">
            <a:avLst/>
          </a:prstGeom>
          <a:ln>
            <a:noFill/>
          </a:ln>
          <a:effectLst>
            <a:softEdge rad="112500"/>
          </a:effectLst>
        </p:spPr>
      </p:pic>
      <p:sp>
        <p:nvSpPr>
          <p:cNvPr id="12" name="CaixaDeTexto 11"/>
          <p:cNvSpPr txBox="1"/>
          <p:nvPr/>
        </p:nvSpPr>
        <p:spPr>
          <a:xfrm>
            <a:off x="323528" y="4509120"/>
            <a:ext cx="5400600" cy="1200329"/>
          </a:xfrm>
          <a:prstGeom prst="rect">
            <a:avLst/>
          </a:prstGeom>
          <a:noFill/>
        </p:spPr>
        <p:txBody>
          <a:bodyPr>
            <a:spAutoFit/>
          </a:bodyPr>
          <a:lstStyle/>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Search for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Extraterrestrial</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pt-BR"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Intelligence</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Busca por Vida Inteligente Extraterrestre </a:t>
            </a:r>
            <a:endParaRPr lang="pt-BR" sz="2400" dirty="0">
              <a:ln w="18415" cmpd="sng">
                <a:solidFill>
                  <a:srgbClr val="FFC000"/>
                </a:solidFill>
                <a:prstDash val="solid"/>
              </a:ln>
              <a:solidFill>
                <a:srgbClr val="FFC000"/>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m 1" descr="2_New Look on Life_C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descr="ARECIBO.jpg"/>
          <p:cNvPicPr>
            <a:picLocks noChangeAspect="1"/>
          </p:cNvPicPr>
          <p:nvPr/>
        </p:nvPicPr>
        <p:blipFill>
          <a:blip r:embed="rId4" cstate="print"/>
          <a:stretch>
            <a:fillRect/>
          </a:stretch>
        </p:blipFill>
        <p:spPr>
          <a:xfrm>
            <a:off x="467544" y="476672"/>
            <a:ext cx="5943600" cy="4709160"/>
          </a:xfrm>
          <a:prstGeom prst="rect">
            <a:avLst/>
          </a:prstGeom>
          <a:ln>
            <a:noFill/>
          </a:ln>
          <a:effectLst>
            <a:softEdge rad="112500"/>
          </a:effectLst>
        </p:spPr>
      </p:pic>
      <p:sp>
        <p:nvSpPr>
          <p:cNvPr id="4" name="CaixaDeTexto 3"/>
          <p:cNvSpPr txBox="1"/>
          <p:nvPr/>
        </p:nvSpPr>
        <p:spPr>
          <a:xfrm>
            <a:off x="632128" y="5445224"/>
            <a:ext cx="4608512" cy="584775"/>
          </a:xfrm>
          <a:prstGeom prst="rect">
            <a:avLst/>
          </a:prstGeom>
          <a:noFill/>
        </p:spPr>
        <p:txBody>
          <a:bodyPr>
            <a:spAutoFit/>
          </a:bodyPr>
          <a:lstStyle/>
          <a:p>
            <a:pPr algn="ctr" fontAlgn="auto">
              <a:spcBef>
                <a:spcPts val="0"/>
              </a:spcBef>
              <a:spcAft>
                <a:spcPts val="0"/>
              </a:spcAft>
              <a:defRPr/>
            </a:pPr>
            <a:r>
              <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Observatório ARECIBO</a:t>
            </a:r>
            <a:endPar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m 1" descr="2_New Look on Life_C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descr="arecibo-wolsczan_ao014_300.jpg"/>
          <p:cNvPicPr>
            <a:picLocks noChangeAspect="1"/>
          </p:cNvPicPr>
          <p:nvPr/>
        </p:nvPicPr>
        <p:blipFill>
          <a:blip r:embed="rId4" cstate="print"/>
          <a:stretch>
            <a:fillRect/>
          </a:stretch>
        </p:blipFill>
        <p:spPr>
          <a:xfrm>
            <a:off x="395536" y="476672"/>
            <a:ext cx="6403032" cy="4365704"/>
          </a:xfrm>
          <a:prstGeom prst="rect">
            <a:avLst/>
          </a:prstGeom>
          <a:ln>
            <a:noFill/>
          </a:ln>
          <a:effectLst>
            <a:softEdge rad="112500"/>
          </a:effectLst>
        </p:spPr>
      </p:pic>
      <p:sp>
        <p:nvSpPr>
          <p:cNvPr id="4" name="CaixaDeTexto 3"/>
          <p:cNvSpPr txBox="1"/>
          <p:nvPr/>
        </p:nvSpPr>
        <p:spPr>
          <a:xfrm>
            <a:off x="632128" y="5445224"/>
            <a:ext cx="4608512" cy="584775"/>
          </a:xfrm>
          <a:prstGeom prst="rect">
            <a:avLst/>
          </a:prstGeom>
          <a:noFill/>
        </p:spPr>
        <p:txBody>
          <a:bodyPr>
            <a:spAutoFit/>
          </a:bodyPr>
          <a:lstStyle/>
          <a:p>
            <a:pPr algn="ctr" fontAlgn="auto">
              <a:spcBef>
                <a:spcPts val="0"/>
              </a:spcBef>
              <a:spcAft>
                <a:spcPts val="0"/>
              </a:spcAft>
              <a:defRPr/>
            </a:pPr>
            <a:r>
              <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Observatório ARECIBO</a:t>
            </a:r>
            <a:endParaRPr lang="pt-BR" sz="32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m 3" descr="2_New Look on Life_C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aixaDeTexto 1"/>
          <p:cNvSpPr txBox="1">
            <a:spLocks noChangeArrowheads="1"/>
          </p:cNvSpPr>
          <p:nvPr/>
        </p:nvSpPr>
        <p:spPr bwMode="auto">
          <a:xfrm>
            <a:off x="10429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pt-BR" altLang="pt-BR"/>
              <a:t>Apesar de interessante o projeto, sua história está repleta de fracassos:</a:t>
            </a:r>
          </a:p>
          <a:p>
            <a:endParaRPr lang="pt-BR" altLang="pt-BR"/>
          </a:p>
        </p:txBody>
      </p:sp>
      <p:sp>
        <p:nvSpPr>
          <p:cNvPr id="3" name="CaixaDeTexto 2"/>
          <p:cNvSpPr txBox="1"/>
          <p:nvPr/>
        </p:nvSpPr>
        <p:spPr>
          <a:xfrm>
            <a:off x="284664" y="1621944"/>
            <a:ext cx="8136904" cy="4893647"/>
          </a:xfrm>
          <a:prstGeom prst="rect">
            <a:avLst/>
          </a:prstGeom>
          <a:noFill/>
        </p:spPr>
        <p:txBody>
          <a:bodyPr>
            <a:spAutoFit/>
          </a:bodyPr>
          <a:lstStyle/>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O 1º sinal de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aparente origem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extraterrestre,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nada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mais era do que uma interferência causada por uma cidade próxima</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fontAlgn="auto">
              <a:spcBef>
                <a:spcPts val="0"/>
              </a:spcBef>
              <a:spcAft>
                <a:spcPts val="0"/>
              </a:spcAft>
              <a:buFontTx/>
              <a:buChar char="-"/>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Em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1971,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 reunirão para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estudar uma forma </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de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detecção de vida inteligente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extraterrestre </a:t>
            </a: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foi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de alto custo,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inviabilizou </a:t>
            </a:r>
            <a:endPar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os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projetos futuros</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
            </a:r>
          </a:p>
          <a:p>
            <a:pPr fontAlgn="auto">
              <a:spcBef>
                <a:spcPts val="0"/>
              </a:spcBef>
              <a:spcAft>
                <a:spcPts val="0"/>
              </a:spcAft>
              <a:defRPr/>
            </a:pP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buFontTx/>
              <a:buChar char="-"/>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Em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1993, o projeto teve sua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verba </a:t>
            </a:r>
            <a:endPar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cortada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pelo congresso americano</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pois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até hoje foram captados </a:t>
            </a:r>
            <a:endPar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apenas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37 sinais, </a:t>
            </a:r>
            <a:r>
              <a:rPr lang="pt-B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que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não foram </a:t>
            </a:r>
            <a:endPar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a:p>
            <a:pPr fontAlgn="auto">
              <a:spcBef>
                <a:spcPts val="0"/>
              </a:spcBef>
              <a:spcAft>
                <a:spcPts val="0"/>
              </a:spcAft>
              <a:defRPr/>
            </a:pP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explicados </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ou confirmados</a:t>
            </a:r>
            <a:r>
              <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a:t>
            </a:r>
            <a:endParaRPr lang="pt-BR" sz="24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endParaRPr>
          </a:p>
        </p:txBody>
      </p:sp>
      <p:sp>
        <p:nvSpPr>
          <p:cNvPr id="5" name="CaixaDeTexto 4"/>
          <p:cNvSpPr txBox="1"/>
          <p:nvPr/>
        </p:nvSpPr>
        <p:spPr>
          <a:xfrm>
            <a:off x="467544" y="332656"/>
            <a:ext cx="8136904" cy="1077218"/>
          </a:xfrm>
          <a:prstGeom prst="rect">
            <a:avLst/>
          </a:prstGeom>
          <a:noFill/>
        </p:spPr>
        <p:txBody>
          <a:bodyPr>
            <a:spAutoFit/>
          </a:bodyPr>
          <a:lstStyle/>
          <a:p>
            <a:pPr fontAlgn="auto">
              <a:spcBef>
                <a:spcPts val="0"/>
              </a:spcBef>
              <a:spcAft>
                <a:spcPts val="0"/>
              </a:spcAft>
              <a:defRPr/>
            </a:pPr>
            <a:r>
              <a:rPr lang="pt-B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Apesar de interessante sua história está repleta de fracassos:</a:t>
            </a:r>
            <a:endParaRPr lang="pt-BR" sz="2000"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5" descr="2_New Look on Life_C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472872" y="2071152"/>
            <a:ext cx="7128792" cy="1323439"/>
          </a:xfrm>
          <a:prstGeom prst="rect">
            <a:avLst/>
          </a:prstGeom>
          <a:noFill/>
        </p:spPr>
        <p:txBody>
          <a:bodyPr>
            <a:spAutoFit/>
          </a:bodyPr>
          <a:lstStyle/>
          <a:p>
            <a:pPr fontAlgn="auto">
              <a:spcBef>
                <a:spcPts val="0"/>
              </a:spcBef>
              <a:spcAft>
                <a:spcPts val="0"/>
              </a:spcAft>
              <a:defRPr/>
            </a:pP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 </a:t>
            </a:r>
            <a:r>
              <a:rPr lang="pt-BR" sz="4000" dirty="0">
                <a:ln w="18415" cmpd="sng">
                  <a:solidFill>
                    <a:srgbClr val="FFC000"/>
                  </a:solidFill>
                  <a:prstDash val="solid"/>
                </a:ln>
                <a:solidFill>
                  <a:srgbClr val="FFC000"/>
                </a:solidFill>
                <a:effectLst>
                  <a:outerShdw blurRad="63500" dir="3600000" algn="tl" rotWithShape="0">
                    <a:srgbClr val="000000">
                      <a:alpha val="70000"/>
                    </a:srgbClr>
                  </a:outerShdw>
                </a:effectLst>
                <a:latin typeface="+mn-lt"/>
                <a:cs typeface="+mn-cs"/>
              </a:rPr>
              <a:t>máximo</a:t>
            </a:r>
            <a:r>
              <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que eles conseguiram foi este tipo de som...</a:t>
            </a:r>
            <a:endPar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pic>
        <p:nvPicPr>
          <p:cNvPr id="2" name="PE2013-C03-BuracoNeg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451669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m 1" descr="2_New Look on Life_C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descr="et.jpg"/>
          <p:cNvPicPr>
            <a:picLocks noChangeAspect="1"/>
          </p:cNvPicPr>
          <p:nvPr/>
        </p:nvPicPr>
        <p:blipFill>
          <a:blip r:embed="rId4" cstate="print"/>
          <a:stretch>
            <a:fillRect/>
          </a:stretch>
        </p:blipFill>
        <p:spPr>
          <a:xfrm>
            <a:off x="611560" y="620688"/>
            <a:ext cx="5229200" cy="5229200"/>
          </a:xfrm>
          <a:prstGeom prst="rect">
            <a:avLst/>
          </a:prstGeom>
          <a:ln>
            <a:noFill/>
          </a:ln>
          <a:effectLst>
            <a:softEdge rad="112500"/>
          </a:effectLst>
        </p:spPr>
      </p:pic>
      <p:sp>
        <p:nvSpPr>
          <p:cNvPr id="4" name="Multiplicar 3"/>
          <p:cNvSpPr/>
          <p:nvPr/>
        </p:nvSpPr>
        <p:spPr>
          <a:xfrm>
            <a:off x="-165100" y="0"/>
            <a:ext cx="6840538" cy="6524625"/>
          </a:xfrm>
          <a:prstGeom prst="mathMultiply">
            <a:avLst>
              <a:gd name="adj1" fmla="val 642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3309</Words>
  <Application>Microsoft Office PowerPoint</Application>
  <PresentationFormat>Apresentação na tela (4:3)</PresentationFormat>
  <Paragraphs>254</Paragraphs>
  <Slides>30</Slides>
  <Notes>29</Notes>
  <HiddenSlides>0</HiddenSlides>
  <MMClips>1</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30</vt:i4>
      </vt:variant>
    </vt:vector>
  </HeadingPairs>
  <TitlesOfParts>
    <vt:vector size="33" baseType="lpstr">
      <vt:lpstr>Calibri</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PE2013-C03-A MENSAGEM QUE VEIO DO CÉU</dc:title>
  <dc:subject>PASTOR DE ESCOLA</dc:subject>
  <dc:creator>Pr. MARCELO AUGUSTO DE CARVALHO</dc:creator>
  <cp:keywords>www.4tons.com</cp:keywords>
  <dc:description>COMÉRCIO PROIBIDO. USO PESSOAL</dc:description>
  <cp:lastModifiedBy>pr. marcelo carvalho</cp:lastModifiedBy>
  <cp:revision>68</cp:revision>
  <dcterms:created xsi:type="dcterms:W3CDTF">2013-02-12T11:47:03Z</dcterms:created>
  <dcterms:modified xsi:type="dcterms:W3CDTF">2015-02-22T14:47:09Z</dcterms:modified>
  <cp:category>CAPELAS 2013</cp:category>
</cp:coreProperties>
</file>